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41"/>
  </p:notesMasterIdLst>
  <p:handoutMasterIdLst>
    <p:handoutMasterId r:id="rId42"/>
  </p:handoutMasterIdLst>
  <p:sldIdLst>
    <p:sldId id="782" r:id="rId2"/>
    <p:sldId id="748" r:id="rId3"/>
    <p:sldId id="825" r:id="rId4"/>
    <p:sldId id="824" r:id="rId5"/>
    <p:sldId id="826" r:id="rId6"/>
    <p:sldId id="828" r:id="rId7"/>
    <p:sldId id="829" r:id="rId8"/>
    <p:sldId id="831" r:id="rId9"/>
    <p:sldId id="832" r:id="rId10"/>
    <p:sldId id="607" r:id="rId11"/>
    <p:sldId id="833" r:id="rId12"/>
    <p:sldId id="839" r:id="rId13"/>
    <p:sldId id="841" r:id="rId14"/>
    <p:sldId id="843" r:id="rId15"/>
    <p:sldId id="842" r:id="rId16"/>
    <p:sldId id="834" r:id="rId17"/>
    <p:sldId id="852" r:id="rId18"/>
    <p:sldId id="837" r:id="rId19"/>
    <p:sldId id="844" r:id="rId20"/>
    <p:sldId id="838" r:id="rId21"/>
    <p:sldId id="699" r:id="rId22"/>
    <p:sldId id="552" r:id="rId23"/>
    <p:sldId id="845" r:id="rId24"/>
    <p:sldId id="553" r:id="rId25"/>
    <p:sldId id="810" r:id="rId26"/>
    <p:sldId id="851" r:id="rId27"/>
    <p:sldId id="802" r:id="rId28"/>
    <p:sldId id="853" r:id="rId29"/>
    <p:sldId id="677" r:id="rId30"/>
    <p:sldId id="854" r:id="rId31"/>
    <p:sldId id="855" r:id="rId32"/>
    <p:sldId id="856" r:id="rId33"/>
    <p:sldId id="857" r:id="rId34"/>
    <p:sldId id="858" r:id="rId35"/>
    <p:sldId id="859" r:id="rId36"/>
    <p:sldId id="860" r:id="rId37"/>
    <p:sldId id="861" r:id="rId38"/>
    <p:sldId id="862" r:id="rId39"/>
    <p:sldId id="863" r:id="rId40"/>
  </p:sldIdLst>
  <p:sldSz cx="12192000" cy="6858000"/>
  <p:notesSz cx="6858000" cy="9144000"/>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AD"/>
    <a:srgbClr val="FEDFC1"/>
    <a:srgbClr val="490E6F"/>
    <a:srgbClr val="49BFBF"/>
    <a:srgbClr val="4C1E70"/>
    <a:srgbClr val="33154B"/>
    <a:srgbClr val="3F3F3F"/>
    <a:srgbClr val="00C6FD"/>
    <a:srgbClr val="0EAAE3"/>
    <a:srgbClr val="00A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83" autoAdjust="0"/>
    <p:restoredTop sz="84342" autoAdjust="0"/>
  </p:normalViewPr>
  <p:slideViewPr>
    <p:cSldViewPr snapToGrid="0" showGuides="1">
      <p:cViewPr varScale="1">
        <p:scale>
          <a:sx n="95" d="100"/>
          <a:sy n="95" d="100"/>
        </p:scale>
        <p:origin x="1520" y="184"/>
      </p:cViewPr>
      <p:guideLst>
        <p:guide orient="horz" pos="2208"/>
        <p:guide pos="381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defTabSz="914354"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defTabSz="914354" eaLnBrk="1" fontAlgn="auto" hangingPunct="1">
              <a:spcBef>
                <a:spcPts val="0"/>
              </a:spcBef>
              <a:spcAft>
                <a:spcPts val="0"/>
              </a:spcAft>
              <a:defRPr sz="1200" smtClean="0">
                <a:latin typeface="+mn-lt"/>
              </a:defRPr>
            </a:lvl1pPr>
          </a:lstStyle>
          <a:p>
            <a:pPr>
              <a:defRPr/>
            </a:pPr>
            <a:fld id="{3A8EB65A-13DF-4C67-956B-02713FAC5DFE}" type="datetimeFigureOut">
              <a:rPr lang="en-US"/>
              <a:pPr>
                <a:defRPr/>
              </a:pPr>
              <a:t>12/13/24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914354"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914354" eaLnBrk="1" fontAlgn="auto" hangingPunct="1">
              <a:spcBef>
                <a:spcPts val="0"/>
              </a:spcBef>
              <a:spcAft>
                <a:spcPts val="0"/>
              </a:spcAft>
              <a:defRPr sz="1200" smtClean="0">
                <a:latin typeface="+mn-lt"/>
              </a:defRPr>
            </a:lvl1pPr>
          </a:lstStyle>
          <a:p>
            <a:pPr>
              <a:defRPr/>
            </a:pPr>
            <a:fld id="{C62DCD61-C6FB-49C1-8AE8-9A39B58AD208}" type="slidenum">
              <a:rPr lang="en-US"/>
              <a:pPr>
                <a:defRPr/>
              </a:pPr>
              <a:t>‹#›</a:t>
            </a:fld>
            <a:endParaRPr lang="en-US"/>
          </a:p>
        </p:txBody>
      </p:sp>
    </p:spTree>
    <p:extLst>
      <p:ext uri="{BB962C8B-B14F-4D97-AF65-F5344CB8AC3E}">
        <p14:creationId xmlns:p14="http://schemas.microsoft.com/office/powerpoint/2010/main" val="329180919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F8243B55-8749-43AD-B8BA-B2C2CF2B7DEC}" type="datetimeFigureOut">
              <a:rPr lang="en-US" smtClean="0"/>
              <a:t>12/13/24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FDD08-FDFA-44ED-A9E8-2FC1DA745962}" type="slidenum">
              <a:rPr lang="en-US" smtClean="0"/>
              <a:t>‹#›</a:t>
            </a:fld>
            <a:endParaRPr lang="en-US"/>
          </a:p>
        </p:txBody>
      </p:sp>
    </p:spTree>
    <p:extLst>
      <p:ext uri="{BB962C8B-B14F-4D97-AF65-F5344CB8AC3E}">
        <p14:creationId xmlns:p14="http://schemas.microsoft.com/office/powerpoint/2010/main" val="145343116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4FDD08-FDFA-44ED-A9E8-2FC1DA745962}" type="slidenum">
              <a:rPr lang="en-US" smtClean="0"/>
              <a:t>1</a:t>
            </a:fld>
            <a:endParaRPr lang="en-US"/>
          </a:p>
        </p:txBody>
      </p:sp>
      <p:sp>
        <p:nvSpPr>
          <p:cNvPr id="5" name="Header Placeholder 4">
            <a:extLst>
              <a:ext uri="{FF2B5EF4-FFF2-40B4-BE49-F238E27FC236}">
                <a16:creationId xmlns:a16="http://schemas.microsoft.com/office/drawing/2014/main" id="{3BA98B82-FF8D-B94F-8AAD-DD7641D7412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8253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4FDD08-FDFA-44ED-A9E8-2FC1DA745962}" type="slidenum">
              <a:rPr lang="en-US" smtClean="0"/>
              <a:t>10</a:t>
            </a:fld>
            <a:endParaRPr lang="en-US"/>
          </a:p>
        </p:txBody>
      </p:sp>
      <p:sp>
        <p:nvSpPr>
          <p:cNvPr id="5" name="Header Placeholder 4">
            <a:extLst>
              <a:ext uri="{FF2B5EF4-FFF2-40B4-BE49-F238E27FC236}">
                <a16:creationId xmlns:a16="http://schemas.microsoft.com/office/drawing/2014/main" id="{5FF04B22-5D2F-2143-9EEC-2927C146F4F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91875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AC958-2CBE-AF00-6A2E-A71CB359E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266EB-397E-200C-AF24-90A0B9241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5A85D-C809-9C9B-175E-44D57BFD381E}"/>
              </a:ext>
            </a:extLst>
          </p:cNvPr>
          <p:cNvSpPr>
            <a:spLocks noGrp="1"/>
          </p:cNvSpPr>
          <p:nvPr>
            <p:ph type="body" idx="1"/>
          </p:nvPr>
        </p:nvSpPr>
        <p:spPr/>
        <p:txBody>
          <a:bodyPr/>
          <a:lstStyle/>
          <a:p>
            <a:pPr marL="0" marR="0">
              <a:lnSpc>
                <a:spcPct val="200000"/>
              </a:lnSpc>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CEF27E01-7B99-3971-546F-56C0F03134BC}"/>
              </a:ext>
            </a:extLst>
          </p:cNvPr>
          <p:cNvSpPr>
            <a:spLocks noGrp="1"/>
          </p:cNvSpPr>
          <p:nvPr>
            <p:ph type="sldNum" sz="quarter" idx="5"/>
          </p:nvPr>
        </p:nvSpPr>
        <p:spPr/>
        <p:txBody>
          <a:bodyPr/>
          <a:lstStyle/>
          <a:p>
            <a:fld id="{484FDD08-FDFA-44ED-A9E8-2FC1DA745962}" type="slidenum">
              <a:rPr lang="en-US" smtClean="0"/>
              <a:t>11</a:t>
            </a:fld>
            <a:endParaRPr lang="en-US"/>
          </a:p>
        </p:txBody>
      </p:sp>
      <p:sp>
        <p:nvSpPr>
          <p:cNvPr id="5" name="Header Placeholder 4">
            <a:extLst>
              <a:ext uri="{FF2B5EF4-FFF2-40B4-BE49-F238E27FC236}">
                <a16:creationId xmlns:a16="http://schemas.microsoft.com/office/drawing/2014/main" id="{398B524D-0EED-3CF1-3C15-643F4338646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33239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FD23-20CA-19AD-F1D7-304018410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96A51-E1DA-FFF1-DAA6-43A557621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6DBFC-E268-748C-DDF8-E3C40CE93231}"/>
              </a:ext>
            </a:extLst>
          </p:cNvPr>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D1798EF-A4E3-F125-B571-127789692B83}"/>
              </a:ext>
            </a:extLst>
          </p:cNvPr>
          <p:cNvSpPr>
            <a:spLocks noGrp="1"/>
          </p:cNvSpPr>
          <p:nvPr>
            <p:ph type="sldNum" sz="quarter" idx="5"/>
          </p:nvPr>
        </p:nvSpPr>
        <p:spPr/>
        <p:txBody>
          <a:bodyPr/>
          <a:lstStyle/>
          <a:p>
            <a:fld id="{484FDD08-FDFA-44ED-A9E8-2FC1DA745962}" type="slidenum">
              <a:rPr lang="en-US" smtClean="0"/>
              <a:t>12</a:t>
            </a:fld>
            <a:endParaRPr lang="en-US"/>
          </a:p>
        </p:txBody>
      </p:sp>
      <p:sp>
        <p:nvSpPr>
          <p:cNvPr id="5" name="Header Placeholder 4">
            <a:extLst>
              <a:ext uri="{FF2B5EF4-FFF2-40B4-BE49-F238E27FC236}">
                <a16:creationId xmlns:a16="http://schemas.microsoft.com/office/drawing/2014/main" id="{4281594A-31CB-DACF-3877-2630B7A3B4A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13529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F4DCA-FF51-C752-7D0E-5F3E564FB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CFA8E-ABD0-F47B-5AD4-BF204B066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6C1B5-BEA2-D648-B66A-1FDEA4CADDA3}"/>
              </a:ext>
            </a:extLst>
          </p:cNvPr>
          <p:cNvSpPr>
            <a:spLocks noGrp="1"/>
          </p:cNvSpPr>
          <p:nvPr>
            <p:ph type="body" idx="1"/>
          </p:nvPr>
        </p:nvSpPr>
        <p:spPr/>
        <p:txBody>
          <a:bodyPr/>
          <a:lstStyle/>
          <a:p>
            <a:pPr marL="0" marR="0">
              <a:lnSpc>
                <a:spcPct val="200000"/>
              </a:lnSpc>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E2865294-13D6-5F76-EC4A-ABD4E4F5C6F4}"/>
              </a:ext>
            </a:extLst>
          </p:cNvPr>
          <p:cNvSpPr>
            <a:spLocks noGrp="1"/>
          </p:cNvSpPr>
          <p:nvPr>
            <p:ph type="sldNum" sz="quarter" idx="5"/>
          </p:nvPr>
        </p:nvSpPr>
        <p:spPr/>
        <p:txBody>
          <a:bodyPr/>
          <a:lstStyle/>
          <a:p>
            <a:fld id="{484FDD08-FDFA-44ED-A9E8-2FC1DA745962}" type="slidenum">
              <a:rPr lang="en-US" smtClean="0"/>
              <a:t>13</a:t>
            </a:fld>
            <a:endParaRPr lang="en-US"/>
          </a:p>
        </p:txBody>
      </p:sp>
      <p:sp>
        <p:nvSpPr>
          <p:cNvPr id="5" name="Header Placeholder 4">
            <a:extLst>
              <a:ext uri="{FF2B5EF4-FFF2-40B4-BE49-F238E27FC236}">
                <a16:creationId xmlns:a16="http://schemas.microsoft.com/office/drawing/2014/main" id="{ED3488C3-D9D7-7006-5D05-755DC2947E4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5586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EDB61-94AB-C50B-E3FE-E60FBB162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B042B-93D4-1FB8-B47A-235CF0129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01D5D-CD7C-97B0-6A4D-914324C34557}"/>
              </a:ext>
            </a:extLst>
          </p:cNvPr>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63725FE-686C-EAA3-8F5F-D6C3294C4529}"/>
              </a:ext>
            </a:extLst>
          </p:cNvPr>
          <p:cNvSpPr>
            <a:spLocks noGrp="1"/>
          </p:cNvSpPr>
          <p:nvPr>
            <p:ph type="sldNum" sz="quarter" idx="5"/>
          </p:nvPr>
        </p:nvSpPr>
        <p:spPr/>
        <p:txBody>
          <a:bodyPr/>
          <a:lstStyle/>
          <a:p>
            <a:fld id="{484FDD08-FDFA-44ED-A9E8-2FC1DA745962}" type="slidenum">
              <a:rPr lang="en-US" smtClean="0"/>
              <a:t>14</a:t>
            </a:fld>
            <a:endParaRPr lang="en-US"/>
          </a:p>
        </p:txBody>
      </p:sp>
      <p:sp>
        <p:nvSpPr>
          <p:cNvPr id="5" name="Header Placeholder 4">
            <a:extLst>
              <a:ext uri="{FF2B5EF4-FFF2-40B4-BE49-F238E27FC236}">
                <a16:creationId xmlns:a16="http://schemas.microsoft.com/office/drawing/2014/main" id="{A8A016B7-EC64-5B96-7234-E2201C09EFC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4904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F2BCD-3662-F648-DB73-43A4D28F9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C19B1-1A00-757C-D355-9064167A6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0A94B-62CC-4547-DD69-597B7195A326}"/>
              </a:ext>
            </a:extLst>
          </p:cNvPr>
          <p:cNvSpPr>
            <a:spLocks noGrp="1"/>
          </p:cNvSpPr>
          <p:nvPr>
            <p:ph type="body" idx="1"/>
          </p:nvPr>
        </p:nvSpPr>
        <p:spPr/>
        <p:txBody>
          <a:bodyPr/>
          <a:lstStyle/>
          <a:p>
            <a:pPr marL="0" marR="0">
              <a:lnSpc>
                <a:spcPct val="200000"/>
              </a:lnSpc>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9E0BA11-5958-E788-3C6E-1DC11B8FC0C7}"/>
              </a:ext>
            </a:extLst>
          </p:cNvPr>
          <p:cNvSpPr>
            <a:spLocks noGrp="1"/>
          </p:cNvSpPr>
          <p:nvPr>
            <p:ph type="sldNum" sz="quarter" idx="5"/>
          </p:nvPr>
        </p:nvSpPr>
        <p:spPr/>
        <p:txBody>
          <a:bodyPr/>
          <a:lstStyle/>
          <a:p>
            <a:fld id="{484FDD08-FDFA-44ED-A9E8-2FC1DA745962}" type="slidenum">
              <a:rPr lang="en-US" smtClean="0"/>
              <a:t>15</a:t>
            </a:fld>
            <a:endParaRPr lang="en-US"/>
          </a:p>
        </p:txBody>
      </p:sp>
      <p:sp>
        <p:nvSpPr>
          <p:cNvPr id="5" name="Header Placeholder 4">
            <a:extLst>
              <a:ext uri="{FF2B5EF4-FFF2-40B4-BE49-F238E27FC236}">
                <a16:creationId xmlns:a16="http://schemas.microsoft.com/office/drawing/2014/main" id="{11CE3514-8EF0-59DE-BBE2-5E462D6C963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42696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C2441-F8C4-1E3B-6C64-DF1CB0355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EB1F5-85F7-D47E-25EE-15233B942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92929-C3B6-DA53-9902-BD3FF17D5C3D}"/>
              </a:ext>
            </a:extLst>
          </p:cNvPr>
          <p:cNvSpPr>
            <a:spLocks noGrp="1"/>
          </p:cNvSpPr>
          <p:nvPr>
            <p:ph type="body" idx="1"/>
          </p:nvPr>
        </p:nvSpPr>
        <p:spPr/>
        <p:txBody>
          <a:bodyPr/>
          <a:lstStyle/>
          <a:p>
            <a:pPr marL="0" marR="0">
              <a:lnSpc>
                <a:spcPct val="200000"/>
              </a:lnSpc>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19CAB721-958C-AC15-B492-E397EDC91AED}"/>
              </a:ext>
            </a:extLst>
          </p:cNvPr>
          <p:cNvSpPr>
            <a:spLocks noGrp="1"/>
          </p:cNvSpPr>
          <p:nvPr>
            <p:ph type="sldNum" sz="quarter" idx="5"/>
          </p:nvPr>
        </p:nvSpPr>
        <p:spPr/>
        <p:txBody>
          <a:bodyPr/>
          <a:lstStyle/>
          <a:p>
            <a:fld id="{484FDD08-FDFA-44ED-A9E8-2FC1DA745962}" type="slidenum">
              <a:rPr lang="en-US" smtClean="0"/>
              <a:t>16</a:t>
            </a:fld>
            <a:endParaRPr lang="en-US"/>
          </a:p>
        </p:txBody>
      </p:sp>
      <p:sp>
        <p:nvSpPr>
          <p:cNvPr id="5" name="Header Placeholder 4">
            <a:extLst>
              <a:ext uri="{FF2B5EF4-FFF2-40B4-BE49-F238E27FC236}">
                <a16:creationId xmlns:a16="http://schemas.microsoft.com/office/drawing/2014/main" id="{96883F1A-0A41-1BDA-16A5-4278FB6CC5A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3482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A7AA4-6513-00BD-61FB-848843783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EE794-E936-DB03-190E-25F4D356D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22FC2-3EC1-40C8-4A9F-9D0123AE1467}"/>
              </a:ext>
            </a:extLst>
          </p:cNvPr>
          <p:cNvSpPr>
            <a:spLocks noGrp="1"/>
          </p:cNvSpPr>
          <p:nvPr>
            <p:ph type="body" idx="1"/>
          </p:nvPr>
        </p:nvSpPr>
        <p:spPr/>
        <p:txBody>
          <a:bodyPr/>
          <a:lstStyle/>
          <a:p>
            <a:pPr marL="0" marR="0">
              <a:lnSpc>
                <a:spcPct val="200000"/>
              </a:lnSpc>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CB606AE6-B619-A4FF-E289-9FA54B14A3D5}"/>
              </a:ext>
            </a:extLst>
          </p:cNvPr>
          <p:cNvSpPr>
            <a:spLocks noGrp="1"/>
          </p:cNvSpPr>
          <p:nvPr>
            <p:ph type="sldNum" sz="quarter" idx="5"/>
          </p:nvPr>
        </p:nvSpPr>
        <p:spPr/>
        <p:txBody>
          <a:bodyPr/>
          <a:lstStyle/>
          <a:p>
            <a:fld id="{484FDD08-FDFA-44ED-A9E8-2FC1DA745962}" type="slidenum">
              <a:rPr lang="en-US" smtClean="0"/>
              <a:t>17</a:t>
            </a:fld>
            <a:endParaRPr lang="en-US"/>
          </a:p>
        </p:txBody>
      </p:sp>
      <p:sp>
        <p:nvSpPr>
          <p:cNvPr id="5" name="Header Placeholder 4">
            <a:extLst>
              <a:ext uri="{FF2B5EF4-FFF2-40B4-BE49-F238E27FC236}">
                <a16:creationId xmlns:a16="http://schemas.microsoft.com/office/drawing/2014/main" id="{924E85C5-6F03-B74C-23AE-8E88C823DC1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73775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9FBA9-5048-5A35-F80E-82C4C75F8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E8E0B-A39D-41ED-4944-F945066D3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0E2B4-6811-D9E2-20D4-6CB539BA0896}"/>
              </a:ext>
            </a:extLst>
          </p:cNvPr>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836E9F5-5BCD-1919-2240-5911EDB45BF1}"/>
              </a:ext>
            </a:extLst>
          </p:cNvPr>
          <p:cNvSpPr>
            <a:spLocks noGrp="1"/>
          </p:cNvSpPr>
          <p:nvPr>
            <p:ph type="sldNum" sz="quarter" idx="5"/>
          </p:nvPr>
        </p:nvSpPr>
        <p:spPr/>
        <p:txBody>
          <a:bodyPr/>
          <a:lstStyle/>
          <a:p>
            <a:fld id="{484FDD08-FDFA-44ED-A9E8-2FC1DA745962}" type="slidenum">
              <a:rPr lang="en-US" smtClean="0"/>
              <a:t>18</a:t>
            </a:fld>
            <a:endParaRPr lang="en-US"/>
          </a:p>
        </p:txBody>
      </p:sp>
      <p:sp>
        <p:nvSpPr>
          <p:cNvPr id="5" name="Header Placeholder 4">
            <a:extLst>
              <a:ext uri="{FF2B5EF4-FFF2-40B4-BE49-F238E27FC236}">
                <a16:creationId xmlns:a16="http://schemas.microsoft.com/office/drawing/2014/main" id="{8DFDBEE4-7639-3004-32AA-B63BF6F5598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84823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EF3C4-5DEB-CBE7-8DE7-A2A82FBB2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E3F9A-9658-064F-9FE3-FB5CCF421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9F127-E189-AD5E-FBD1-1AAEADD7FB9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527CCF7A-EEE6-8BB4-3F1F-C3F531DD78AC}"/>
              </a:ext>
            </a:extLst>
          </p:cNvPr>
          <p:cNvSpPr>
            <a:spLocks noGrp="1"/>
          </p:cNvSpPr>
          <p:nvPr>
            <p:ph type="sldNum" sz="quarter" idx="5"/>
          </p:nvPr>
        </p:nvSpPr>
        <p:spPr/>
        <p:txBody>
          <a:bodyPr/>
          <a:lstStyle/>
          <a:p>
            <a:fld id="{484FDD08-FDFA-44ED-A9E8-2FC1DA745962}" type="slidenum">
              <a:rPr lang="en-US" smtClean="0"/>
              <a:t>19</a:t>
            </a:fld>
            <a:endParaRPr lang="en-US"/>
          </a:p>
        </p:txBody>
      </p:sp>
      <p:sp>
        <p:nvSpPr>
          <p:cNvPr id="5" name="Header Placeholder 4">
            <a:extLst>
              <a:ext uri="{FF2B5EF4-FFF2-40B4-BE49-F238E27FC236}">
                <a16:creationId xmlns:a16="http://schemas.microsoft.com/office/drawing/2014/main" id="{3B7684D1-05F1-BEE3-A865-821AD067163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3373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Aptos" panose="020B00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BF5618-D544-B14C-8F30-7E5B95BF7701}" type="slidenum">
              <a:rPr lang="en-US" smtClean="0"/>
              <a:t>2</a:t>
            </a:fld>
            <a:endParaRPr lang="en-US"/>
          </a:p>
        </p:txBody>
      </p:sp>
    </p:spTree>
    <p:extLst>
      <p:ext uri="{BB962C8B-B14F-4D97-AF65-F5344CB8AC3E}">
        <p14:creationId xmlns:p14="http://schemas.microsoft.com/office/powerpoint/2010/main" val="2833941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1C7D9-6DC9-35B5-06EB-430E7726C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F6C03-070C-9BF3-22E1-B0FCAC664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65C647-7B0E-E48E-9AD3-5A13FB88E4E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D06CC642-B92C-E147-2361-F072E89DBD33}"/>
              </a:ext>
            </a:extLst>
          </p:cNvPr>
          <p:cNvSpPr>
            <a:spLocks noGrp="1"/>
          </p:cNvSpPr>
          <p:nvPr>
            <p:ph type="sldNum" sz="quarter" idx="5"/>
          </p:nvPr>
        </p:nvSpPr>
        <p:spPr/>
        <p:txBody>
          <a:bodyPr/>
          <a:lstStyle/>
          <a:p>
            <a:fld id="{484FDD08-FDFA-44ED-A9E8-2FC1DA745962}" type="slidenum">
              <a:rPr lang="en-US" smtClean="0"/>
              <a:t>20</a:t>
            </a:fld>
            <a:endParaRPr lang="en-US"/>
          </a:p>
        </p:txBody>
      </p:sp>
      <p:sp>
        <p:nvSpPr>
          <p:cNvPr id="5" name="Header Placeholder 4">
            <a:extLst>
              <a:ext uri="{FF2B5EF4-FFF2-40B4-BE49-F238E27FC236}">
                <a16:creationId xmlns:a16="http://schemas.microsoft.com/office/drawing/2014/main" id="{F0AEABB1-5460-3208-4279-AFFB26AECD8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88521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4FDD08-FDFA-44ED-A9E8-2FC1DA745962}" type="slidenum">
              <a:rPr lang="en-US" smtClean="0"/>
              <a:t>21</a:t>
            </a:fld>
            <a:endParaRPr lang="en-US"/>
          </a:p>
        </p:txBody>
      </p:sp>
      <p:sp>
        <p:nvSpPr>
          <p:cNvPr id="5" name="Header Placeholder 4">
            <a:extLst>
              <a:ext uri="{FF2B5EF4-FFF2-40B4-BE49-F238E27FC236}">
                <a16:creationId xmlns:a16="http://schemas.microsoft.com/office/drawing/2014/main" id="{A8EB905B-A0EA-9847-B8A9-B22E67500FC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3381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4FDD08-FDFA-44ED-A9E8-2FC1DA745962}" type="slidenum">
              <a:rPr lang="en-US" smtClean="0"/>
              <a:t>22</a:t>
            </a:fld>
            <a:endParaRPr lang="en-US"/>
          </a:p>
        </p:txBody>
      </p:sp>
      <p:sp>
        <p:nvSpPr>
          <p:cNvPr id="5" name="Header Placeholder 4">
            <a:extLst>
              <a:ext uri="{FF2B5EF4-FFF2-40B4-BE49-F238E27FC236}">
                <a16:creationId xmlns:a16="http://schemas.microsoft.com/office/drawing/2014/main" id="{7335EE5B-A850-D24A-861D-DBC99366B4C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95017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4952C-222F-FCF5-E298-EB78AC1D3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8F933-2A78-4964-B265-45F9CFF23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5B39E-6576-61E7-7F55-53F2D93F8C3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5A18295-3ECE-50BE-2A64-2FF1D3AD7C78}"/>
              </a:ext>
            </a:extLst>
          </p:cNvPr>
          <p:cNvSpPr>
            <a:spLocks noGrp="1"/>
          </p:cNvSpPr>
          <p:nvPr>
            <p:ph type="sldNum" sz="quarter" idx="5"/>
          </p:nvPr>
        </p:nvSpPr>
        <p:spPr/>
        <p:txBody>
          <a:bodyPr/>
          <a:lstStyle/>
          <a:p>
            <a:fld id="{484FDD08-FDFA-44ED-A9E8-2FC1DA745962}" type="slidenum">
              <a:rPr lang="en-US" smtClean="0"/>
              <a:t>23</a:t>
            </a:fld>
            <a:endParaRPr lang="en-US"/>
          </a:p>
        </p:txBody>
      </p:sp>
      <p:sp>
        <p:nvSpPr>
          <p:cNvPr id="5" name="Header Placeholder 4">
            <a:extLst>
              <a:ext uri="{FF2B5EF4-FFF2-40B4-BE49-F238E27FC236}">
                <a16:creationId xmlns:a16="http://schemas.microsoft.com/office/drawing/2014/main" id="{0320E335-16CE-AED1-B871-F6AAC9CD5B7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06904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4FDD08-FDFA-44ED-A9E8-2FC1DA745962}" type="slidenum">
              <a:rPr lang="en-US" smtClean="0"/>
              <a:t>24</a:t>
            </a:fld>
            <a:endParaRPr lang="en-US"/>
          </a:p>
        </p:txBody>
      </p:sp>
      <p:sp>
        <p:nvSpPr>
          <p:cNvPr id="5" name="Header Placeholder 4">
            <a:extLst>
              <a:ext uri="{FF2B5EF4-FFF2-40B4-BE49-F238E27FC236}">
                <a16:creationId xmlns:a16="http://schemas.microsoft.com/office/drawing/2014/main" id="{4E4F909B-B2F8-E143-AB4F-6A4C77ED4EC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8556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4FDD08-FDFA-44ED-A9E8-2FC1DA745962}" type="slidenum">
              <a:rPr lang="en-US" smtClean="0"/>
              <a:t>25</a:t>
            </a:fld>
            <a:endParaRPr lang="en-US"/>
          </a:p>
        </p:txBody>
      </p:sp>
      <p:sp>
        <p:nvSpPr>
          <p:cNvPr id="5" name="Header Placeholder 4">
            <a:extLst>
              <a:ext uri="{FF2B5EF4-FFF2-40B4-BE49-F238E27FC236}">
                <a16:creationId xmlns:a16="http://schemas.microsoft.com/office/drawing/2014/main" id="{4E4F909B-B2F8-E143-AB4F-6A4C77ED4EC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87159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58D5C-2744-A4A5-C2F2-95A63970A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443DC-F900-9768-A0A9-7C4B785CF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8B67B-12E4-2C41-5CFF-2BBD8FBB214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D36FEEE-1737-9E01-6EE2-DB535025466D}"/>
              </a:ext>
            </a:extLst>
          </p:cNvPr>
          <p:cNvSpPr>
            <a:spLocks noGrp="1"/>
          </p:cNvSpPr>
          <p:nvPr>
            <p:ph type="sldNum" sz="quarter" idx="5"/>
          </p:nvPr>
        </p:nvSpPr>
        <p:spPr/>
        <p:txBody>
          <a:bodyPr/>
          <a:lstStyle/>
          <a:p>
            <a:fld id="{484FDD08-FDFA-44ED-A9E8-2FC1DA745962}" type="slidenum">
              <a:rPr lang="en-US" smtClean="0"/>
              <a:t>26</a:t>
            </a:fld>
            <a:endParaRPr lang="en-US"/>
          </a:p>
        </p:txBody>
      </p:sp>
      <p:sp>
        <p:nvSpPr>
          <p:cNvPr id="5" name="Header Placeholder 4">
            <a:extLst>
              <a:ext uri="{FF2B5EF4-FFF2-40B4-BE49-F238E27FC236}">
                <a16:creationId xmlns:a16="http://schemas.microsoft.com/office/drawing/2014/main" id="{58D75353-BC94-4418-3AC5-8305869E9FB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38261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 let's establish what's on our figure here first...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is stage 1 (speech reception threshold)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Lower SRT equates to better speech recognition performance (show arrow)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shaped noise data on the left panel, speech-in-speech data on the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Open circles and darker boxplots represent individual listeners data for the anomalous and the triangles and lighter boxplots represent individual listener data for the meaningful targets.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Boxes indicate the 25th to 75th percentiles of the group data in each stimulus condition. Whiskers extend to the last data point falling within 1.5 times the interquartile range. Lower SRT</a:t>
                </a:r>
                <a:r>
                  <a:rPr lang="en-US" sz="1200" kern="1200" baseline="-25000" dirty="0">
                    <a:solidFill>
                      <a:schemeClr val="tx1"/>
                    </a:solidFill>
                    <a:effectLst/>
                    <a:latin typeface="+mn-lt"/>
                    <a:ea typeface="+mn-ea"/>
                    <a:cs typeface="+mn-cs"/>
                  </a:rPr>
                  <a:t>50 </a:t>
                </a:r>
                <a:r>
                  <a:rPr lang="en-US" sz="1200" kern="1200" dirty="0">
                    <a:solidFill>
                      <a:schemeClr val="tx1"/>
                    </a:solidFill>
                    <a:effectLst/>
                    <a:latin typeface="+mn-lt"/>
                    <a:ea typeface="+mn-ea"/>
                    <a:cs typeface="+mn-cs"/>
                  </a:rPr>
                  <a:t>indicates better speech recognition performance.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thought that there was some potential that utilizing frozen </a:t>
                </a:r>
                <a:r>
                  <a:rPr lang="en-US" sz="1200" kern="1200" dirty="0" err="1">
                    <a:solidFill>
                      <a:schemeClr val="tx1"/>
                    </a:solidFill>
                    <a:effectLst/>
                    <a:latin typeface="+mn-lt"/>
                    <a:ea typeface="+mn-ea"/>
                    <a:cs typeface="+mn-cs"/>
                  </a:rPr>
                  <a:t>target+masker</a:t>
                </a:r>
                <a:r>
                  <a:rPr lang="en-US" sz="1200" kern="1200" dirty="0">
                    <a:solidFill>
                      <a:schemeClr val="tx1"/>
                    </a:solidFill>
                    <a:effectLst/>
                    <a:latin typeface="+mn-lt"/>
                    <a:ea typeface="+mn-ea"/>
                    <a:cs typeface="+mn-cs"/>
                  </a:rPr>
                  <a:t> stimuli across all our participants would reduce some of this variability, but that did not end up being the case.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Which is cool, so there really are these large individual differences that result from speech recognition tasks in these distracting competing speech environments.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Unexpectedly we didn't see any variability decrease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Larger individual differences in speech-in-speech, in the literature this is a common finding, we weren't sure if we'd find this, but we still saw this with the frozen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recognition in listening conditions with competing speech tends to result in wide variability in performance across listeners, even amongst young adults with normal hearing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(Bartlett’s test for homogeneity of variances; </a:t>
                </a:r>
                <a:r>
                  <a:rPr lang="en-US" sz="1200" dirty="0"/>
                  <a:t>anomalous targets: </a:t>
                </a:r>
                <a:r>
                  <a:rPr lang="en-US" sz="1200" i="0">
                    <a:latin typeface="Cambria Math" panose="02040503050406030204" pitchFamily="18" charset="0"/>
                  </a:rPr>
                  <a:t>𝜒</a:t>
                </a:r>
                <a:r>
                  <a:rPr lang="en-US" sz="1200" baseline="30000" dirty="0"/>
                  <a:t> 2 </a:t>
                </a:r>
                <a:r>
                  <a:rPr lang="en-US" sz="1200" dirty="0"/>
                  <a:t>= 14.70, </a:t>
                </a:r>
                <a:r>
                  <a:rPr lang="en-US" sz="1200" i="1" dirty="0"/>
                  <a:t>p </a:t>
                </a:r>
                <a:r>
                  <a:rPr lang="en-US" sz="1200" dirty="0"/>
                  <a:t>&lt; .001; meaningful targets: </a:t>
                </a:r>
                <a:r>
                  <a:rPr lang="en-US" sz="1200" i="0">
                    <a:latin typeface="Cambria Math" panose="02040503050406030204" pitchFamily="18" charset="0"/>
                  </a:rPr>
                  <a:t>𝜒</a:t>
                </a:r>
                <a:r>
                  <a:rPr lang="en-US" sz="1200" baseline="30000" dirty="0"/>
                  <a:t> 2 </a:t>
                </a:r>
                <a:r>
                  <a:rPr lang="en-US" sz="1200" dirty="0"/>
                  <a:t>= 16.80, </a:t>
                </a:r>
                <a:r>
                  <a:rPr lang="en-US" sz="1200" i="1" dirty="0"/>
                  <a:t>p </a:t>
                </a:r>
                <a:r>
                  <a:rPr lang="en-US" sz="1200" dirty="0"/>
                  <a:t>&lt; .001)</a:t>
                </a:r>
                <a:r>
                  <a:rPr lang="en-US" sz="1200" dirty="0">
                    <a:effectLst/>
                  </a:rPr>
                  <a:t>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5"/>
          </p:nvPr>
        </p:nvSpPr>
        <p:spPr/>
        <p:txBody>
          <a:bodyPr/>
          <a:lstStyle/>
          <a:p>
            <a:fld id="{484FDD08-FDFA-44ED-A9E8-2FC1DA745962}" type="slidenum">
              <a:rPr lang="en-US" smtClean="0"/>
              <a:t>27</a:t>
            </a:fld>
            <a:endParaRPr lang="en-US"/>
          </a:p>
        </p:txBody>
      </p:sp>
      <p:sp>
        <p:nvSpPr>
          <p:cNvPr id="5" name="Header Placeholder 4">
            <a:extLst>
              <a:ext uri="{FF2B5EF4-FFF2-40B4-BE49-F238E27FC236}">
                <a16:creationId xmlns:a16="http://schemas.microsoft.com/office/drawing/2014/main" id="{B8FB081B-7ED0-7B44-A8AF-5130F8FF3D9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274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EDD60-A685-C90C-8D6E-0F8519ED2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24BF2-FDDD-2D9C-13EB-C483A3E50E3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F2841BDD-F51E-0753-C6A5-FCA285C0528E}"/>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 let's establish what's on our figure here first...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is stage 1 (speech reception threshold)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Lower SRT equates to better speech recognition performance (show arrow)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shaped noise data on the left panel, speech-in-speech data on the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Open circles and darker boxplots represent individual listeners data for the anomalous and the triangles and lighter boxplots represent individual listener data for the meaningful targets.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Boxes indicate the 25th to 75th percentiles of the group data in each stimulus condition. Whiskers extend to the last data point falling within 1.5 times the interquartile range. Lower SRT</a:t>
                </a:r>
                <a:r>
                  <a:rPr lang="en-US" sz="1200" kern="1200" baseline="-25000" dirty="0">
                    <a:solidFill>
                      <a:schemeClr val="tx1"/>
                    </a:solidFill>
                    <a:effectLst/>
                    <a:latin typeface="+mn-lt"/>
                    <a:ea typeface="+mn-ea"/>
                    <a:cs typeface="+mn-cs"/>
                  </a:rPr>
                  <a:t>50 </a:t>
                </a:r>
                <a:r>
                  <a:rPr lang="en-US" sz="1200" kern="1200" dirty="0">
                    <a:solidFill>
                      <a:schemeClr val="tx1"/>
                    </a:solidFill>
                    <a:effectLst/>
                    <a:latin typeface="+mn-lt"/>
                    <a:ea typeface="+mn-ea"/>
                    <a:cs typeface="+mn-cs"/>
                  </a:rPr>
                  <a:t>indicates better speech recognition performance.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thought that there was some potential that utilizing frozen </a:t>
                </a:r>
                <a:r>
                  <a:rPr lang="en-US" sz="1200" kern="1200" dirty="0" err="1">
                    <a:solidFill>
                      <a:schemeClr val="tx1"/>
                    </a:solidFill>
                    <a:effectLst/>
                    <a:latin typeface="+mn-lt"/>
                    <a:ea typeface="+mn-ea"/>
                    <a:cs typeface="+mn-cs"/>
                  </a:rPr>
                  <a:t>target+masker</a:t>
                </a:r>
                <a:r>
                  <a:rPr lang="en-US" sz="1200" kern="1200" dirty="0">
                    <a:solidFill>
                      <a:schemeClr val="tx1"/>
                    </a:solidFill>
                    <a:effectLst/>
                    <a:latin typeface="+mn-lt"/>
                    <a:ea typeface="+mn-ea"/>
                    <a:cs typeface="+mn-cs"/>
                  </a:rPr>
                  <a:t> stimuli across all our participants would reduce some of this variability, but that did not end up being the case.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Which is cool, so there really are these large individual differences that result from speech recognition tasks in these distracting competing speech environments.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Unexpectedly we didn't see any variability decrease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Larger individual differences in speech-in-speech, in the literature this is a common finding, we weren't sure if we'd find this, but we still saw this with the frozen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recognition in listening conditions with competing speech tends to result in wide variability in performance across listeners, even amongst young adults with normal hearing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(Bartlett’s test for homogeneity of variances; </a:t>
                </a:r>
                <a:r>
                  <a:rPr lang="en-US" sz="1200" dirty="0"/>
                  <a:t>anomalous targets: </a:t>
                </a:r>
                <a:r>
                  <a:rPr lang="en-US" sz="1200" i="0">
                    <a:latin typeface="Cambria Math" panose="02040503050406030204" pitchFamily="18" charset="0"/>
                  </a:rPr>
                  <a:t>𝜒</a:t>
                </a:r>
                <a:r>
                  <a:rPr lang="en-US" sz="1200" baseline="30000" dirty="0"/>
                  <a:t> 2 </a:t>
                </a:r>
                <a:r>
                  <a:rPr lang="en-US" sz="1200" dirty="0"/>
                  <a:t>= 14.70, </a:t>
                </a:r>
                <a:r>
                  <a:rPr lang="en-US" sz="1200" i="1" dirty="0"/>
                  <a:t>p </a:t>
                </a:r>
                <a:r>
                  <a:rPr lang="en-US" sz="1200" dirty="0"/>
                  <a:t>&lt; .001; meaningful targets: </a:t>
                </a:r>
                <a:r>
                  <a:rPr lang="en-US" sz="1200" i="0">
                    <a:latin typeface="Cambria Math" panose="02040503050406030204" pitchFamily="18" charset="0"/>
                  </a:rPr>
                  <a:t>𝜒</a:t>
                </a:r>
                <a:r>
                  <a:rPr lang="en-US" sz="1200" baseline="30000" dirty="0"/>
                  <a:t> 2 </a:t>
                </a:r>
                <a:r>
                  <a:rPr lang="en-US" sz="1200" dirty="0"/>
                  <a:t>= 16.80, </a:t>
                </a:r>
                <a:r>
                  <a:rPr lang="en-US" sz="1200" i="1" dirty="0"/>
                  <a:t>p </a:t>
                </a:r>
                <a:r>
                  <a:rPr lang="en-US" sz="1200" dirty="0"/>
                  <a:t>&lt; .001)</a:t>
                </a:r>
                <a:r>
                  <a:rPr lang="en-US" sz="1200" dirty="0">
                    <a:effectLst/>
                  </a:rPr>
                  <a:t>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Fallback>
      </mc:AlternateContent>
      <p:sp>
        <p:nvSpPr>
          <p:cNvPr id="4" name="Slide Number Placeholder 3">
            <a:extLst>
              <a:ext uri="{FF2B5EF4-FFF2-40B4-BE49-F238E27FC236}">
                <a16:creationId xmlns:a16="http://schemas.microsoft.com/office/drawing/2014/main" id="{5D264AE2-145C-8EEB-B01F-2EDF1C0DC6C6}"/>
              </a:ext>
            </a:extLst>
          </p:cNvPr>
          <p:cNvSpPr>
            <a:spLocks noGrp="1"/>
          </p:cNvSpPr>
          <p:nvPr>
            <p:ph type="sldNum" sz="quarter" idx="5"/>
          </p:nvPr>
        </p:nvSpPr>
        <p:spPr/>
        <p:txBody>
          <a:bodyPr/>
          <a:lstStyle/>
          <a:p>
            <a:fld id="{484FDD08-FDFA-44ED-A9E8-2FC1DA745962}" type="slidenum">
              <a:rPr lang="en-US" smtClean="0"/>
              <a:t>28</a:t>
            </a:fld>
            <a:endParaRPr lang="en-US"/>
          </a:p>
        </p:txBody>
      </p:sp>
      <p:sp>
        <p:nvSpPr>
          <p:cNvPr id="5" name="Header Placeholder 4">
            <a:extLst>
              <a:ext uri="{FF2B5EF4-FFF2-40B4-BE49-F238E27FC236}">
                <a16:creationId xmlns:a16="http://schemas.microsoft.com/office/drawing/2014/main" id="{335FF752-1F1C-8FD5-C22E-D7F02B71906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91273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effectLst/>
            </a:endParaRPr>
          </a:p>
        </p:txBody>
      </p:sp>
      <p:sp>
        <p:nvSpPr>
          <p:cNvPr id="4" name="Slide Number Placeholder 3"/>
          <p:cNvSpPr>
            <a:spLocks noGrp="1"/>
          </p:cNvSpPr>
          <p:nvPr>
            <p:ph type="sldNum" sz="quarter" idx="5"/>
          </p:nvPr>
        </p:nvSpPr>
        <p:spPr/>
        <p:txBody>
          <a:bodyPr/>
          <a:lstStyle/>
          <a:p>
            <a:fld id="{484FDD08-FDFA-44ED-A9E8-2FC1DA745962}" type="slidenum">
              <a:rPr lang="en-US" smtClean="0"/>
              <a:t>29</a:t>
            </a:fld>
            <a:endParaRPr lang="en-US"/>
          </a:p>
        </p:txBody>
      </p:sp>
      <p:sp>
        <p:nvSpPr>
          <p:cNvPr id="5" name="Header Placeholder 4">
            <a:extLst>
              <a:ext uri="{FF2B5EF4-FFF2-40B4-BE49-F238E27FC236}">
                <a16:creationId xmlns:a16="http://schemas.microsoft.com/office/drawing/2014/main" id="{FADF6607-A861-434C-B8B0-A666A845F84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5022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73B2E-59C1-B037-14D9-971C82B78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9BEE6-F236-0843-6269-158D99082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26AA8-AE15-FFD5-E3E4-5B4FAA19B595}"/>
              </a:ext>
            </a:extLst>
          </p:cNvPr>
          <p:cNvSpPr>
            <a:spLocks noGrp="1"/>
          </p:cNvSpPr>
          <p:nvPr>
            <p:ph type="body" idx="1"/>
          </p:nvPr>
        </p:nvSpPr>
        <p:spPr/>
        <p:txBody>
          <a:bodyPr/>
          <a:lstStyle/>
          <a:p>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1C48F892-7A0A-CF8E-B219-F981447EC956}"/>
              </a:ext>
            </a:extLst>
          </p:cNvPr>
          <p:cNvSpPr>
            <a:spLocks noGrp="1"/>
          </p:cNvSpPr>
          <p:nvPr>
            <p:ph type="sldNum" sz="quarter" idx="5"/>
          </p:nvPr>
        </p:nvSpPr>
        <p:spPr/>
        <p:txBody>
          <a:bodyPr/>
          <a:lstStyle/>
          <a:p>
            <a:fld id="{50BF5618-D544-B14C-8F30-7E5B95BF7701}" type="slidenum">
              <a:rPr lang="en-US" smtClean="0"/>
              <a:t>3</a:t>
            </a:fld>
            <a:endParaRPr lang="en-US"/>
          </a:p>
        </p:txBody>
      </p:sp>
    </p:spTree>
    <p:extLst>
      <p:ext uri="{BB962C8B-B14F-4D97-AF65-F5344CB8AC3E}">
        <p14:creationId xmlns:p14="http://schemas.microsoft.com/office/powerpoint/2010/main" val="3418361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7DF6-C027-E94A-A71C-3276844D5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59C2C-94F9-A715-B53D-5A30D1685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AABE1-BE33-8600-A835-935C6676793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effectLst/>
            </a:endParaRPr>
          </a:p>
        </p:txBody>
      </p:sp>
      <p:sp>
        <p:nvSpPr>
          <p:cNvPr id="4" name="Slide Number Placeholder 3">
            <a:extLst>
              <a:ext uri="{FF2B5EF4-FFF2-40B4-BE49-F238E27FC236}">
                <a16:creationId xmlns:a16="http://schemas.microsoft.com/office/drawing/2014/main" id="{59F1EBA4-6D9B-CD12-71F4-8ECBBAF5853A}"/>
              </a:ext>
            </a:extLst>
          </p:cNvPr>
          <p:cNvSpPr>
            <a:spLocks noGrp="1"/>
          </p:cNvSpPr>
          <p:nvPr>
            <p:ph type="sldNum" sz="quarter" idx="5"/>
          </p:nvPr>
        </p:nvSpPr>
        <p:spPr/>
        <p:txBody>
          <a:bodyPr/>
          <a:lstStyle/>
          <a:p>
            <a:fld id="{484FDD08-FDFA-44ED-A9E8-2FC1DA745962}" type="slidenum">
              <a:rPr lang="en-US" smtClean="0"/>
              <a:t>30</a:t>
            </a:fld>
            <a:endParaRPr lang="en-US"/>
          </a:p>
        </p:txBody>
      </p:sp>
      <p:sp>
        <p:nvSpPr>
          <p:cNvPr id="5" name="Header Placeholder 4">
            <a:extLst>
              <a:ext uri="{FF2B5EF4-FFF2-40B4-BE49-F238E27FC236}">
                <a16:creationId xmlns:a16="http://schemas.microsoft.com/office/drawing/2014/main" id="{027637F2-E811-8AC8-52DD-AE042606F0F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38185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DE9C8-9407-EF39-B5C7-16D032136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2B6D2-CA50-0340-58A7-EBD38FD3D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723F8-56CD-6B79-1639-579B2037F9F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CC17A09-C6AD-3FEA-8382-8E214627DAAC}"/>
              </a:ext>
            </a:extLst>
          </p:cNvPr>
          <p:cNvSpPr>
            <a:spLocks noGrp="1"/>
          </p:cNvSpPr>
          <p:nvPr>
            <p:ph type="sldNum" sz="quarter" idx="5"/>
          </p:nvPr>
        </p:nvSpPr>
        <p:spPr/>
        <p:txBody>
          <a:bodyPr/>
          <a:lstStyle/>
          <a:p>
            <a:fld id="{484FDD08-FDFA-44ED-A9E8-2FC1DA745962}" type="slidenum">
              <a:rPr lang="en-US" smtClean="0"/>
              <a:t>31</a:t>
            </a:fld>
            <a:endParaRPr lang="en-US"/>
          </a:p>
        </p:txBody>
      </p:sp>
      <p:sp>
        <p:nvSpPr>
          <p:cNvPr id="5" name="Header Placeholder 4">
            <a:extLst>
              <a:ext uri="{FF2B5EF4-FFF2-40B4-BE49-F238E27FC236}">
                <a16:creationId xmlns:a16="http://schemas.microsoft.com/office/drawing/2014/main" id="{48EA08FC-160D-ADF4-2A4B-2AD56353086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65392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7563A-D51A-D32B-7A32-EC19B42E4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28335-2689-B825-4C7D-FC48F569A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78689-116D-0580-2C17-198045706B1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C5528C9-51BA-6E03-4A92-489ED90F4D8A}"/>
              </a:ext>
            </a:extLst>
          </p:cNvPr>
          <p:cNvSpPr>
            <a:spLocks noGrp="1"/>
          </p:cNvSpPr>
          <p:nvPr>
            <p:ph type="sldNum" sz="quarter" idx="5"/>
          </p:nvPr>
        </p:nvSpPr>
        <p:spPr/>
        <p:txBody>
          <a:bodyPr/>
          <a:lstStyle/>
          <a:p>
            <a:fld id="{484FDD08-FDFA-44ED-A9E8-2FC1DA745962}" type="slidenum">
              <a:rPr lang="en-US" smtClean="0"/>
              <a:t>32</a:t>
            </a:fld>
            <a:endParaRPr lang="en-US"/>
          </a:p>
        </p:txBody>
      </p:sp>
      <p:sp>
        <p:nvSpPr>
          <p:cNvPr id="5" name="Header Placeholder 4">
            <a:extLst>
              <a:ext uri="{FF2B5EF4-FFF2-40B4-BE49-F238E27FC236}">
                <a16:creationId xmlns:a16="http://schemas.microsoft.com/office/drawing/2014/main" id="{75FCE9DB-027F-0D3E-5069-B0E7FAEE6C3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83712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82566-CA65-E487-BF0F-2373B1037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85585-5F86-FF02-38F9-53E1007CE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73228-8EB2-238F-3E85-1F1F63DF430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EFDBB71-4C71-327F-1EEB-F4DAFB61949C}"/>
              </a:ext>
            </a:extLst>
          </p:cNvPr>
          <p:cNvSpPr>
            <a:spLocks noGrp="1"/>
          </p:cNvSpPr>
          <p:nvPr>
            <p:ph type="sldNum" sz="quarter" idx="5"/>
          </p:nvPr>
        </p:nvSpPr>
        <p:spPr/>
        <p:txBody>
          <a:bodyPr/>
          <a:lstStyle/>
          <a:p>
            <a:fld id="{484FDD08-FDFA-44ED-A9E8-2FC1DA745962}" type="slidenum">
              <a:rPr lang="en-US" smtClean="0"/>
              <a:t>33</a:t>
            </a:fld>
            <a:endParaRPr lang="en-US"/>
          </a:p>
        </p:txBody>
      </p:sp>
      <p:sp>
        <p:nvSpPr>
          <p:cNvPr id="5" name="Header Placeholder 4">
            <a:extLst>
              <a:ext uri="{FF2B5EF4-FFF2-40B4-BE49-F238E27FC236}">
                <a16:creationId xmlns:a16="http://schemas.microsoft.com/office/drawing/2014/main" id="{9FBDB6E0-D3FA-8F4F-1385-D2E2F67EA41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99837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CFDC3-DFF3-4B76-F25F-34E9BF4D1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B7BD2-51CE-D6AA-CBD3-ED49BB7B70ED}"/>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A8ED76E8-907C-4A3E-C1B1-335D7B187D4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 let's establish what's on our figure here first...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is stage 1 (speech reception threshold)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Lower SRT equates to better speech recognition performance (show arrow)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shaped noise data on the left panel, speech-in-speech data on the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Open circles and darker boxplots represent individual listeners data for the anomalous and the triangles and lighter boxplots represent individual listener data for the meaningful targets.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Boxes indicate the 25th to 75th percentiles of the group data in each stimulus condition. Whiskers extend to the last data point falling within 1.5 times the interquartile range. Lower SRT</a:t>
                </a:r>
                <a:r>
                  <a:rPr lang="en-US" sz="1200" kern="1200" baseline="-25000" dirty="0">
                    <a:solidFill>
                      <a:schemeClr val="tx1"/>
                    </a:solidFill>
                    <a:effectLst/>
                    <a:latin typeface="+mn-lt"/>
                    <a:ea typeface="+mn-ea"/>
                    <a:cs typeface="+mn-cs"/>
                  </a:rPr>
                  <a:t>50 </a:t>
                </a:r>
                <a:r>
                  <a:rPr lang="en-US" sz="1200" kern="1200" dirty="0">
                    <a:solidFill>
                      <a:schemeClr val="tx1"/>
                    </a:solidFill>
                    <a:effectLst/>
                    <a:latin typeface="+mn-lt"/>
                    <a:ea typeface="+mn-ea"/>
                    <a:cs typeface="+mn-cs"/>
                  </a:rPr>
                  <a:t>indicates better speech recognition performance.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thought that there was some potential that utilizing frozen </a:t>
                </a:r>
                <a:r>
                  <a:rPr lang="en-US" sz="1200" kern="1200" dirty="0" err="1">
                    <a:solidFill>
                      <a:schemeClr val="tx1"/>
                    </a:solidFill>
                    <a:effectLst/>
                    <a:latin typeface="+mn-lt"/>
                    <a:ea typeface="+mn-ea"/>
                    <a:cs typeface="+mn-cs"/>
                  </a:rPr>
                  <a:t>target+masker</a:t>
                </a:r>
                <a:r>
                  <a:rPr lang="en-US" sz="1200" kern="1200" dirty="0">
                    <a:solidFill>
                      <a:schemeClr val="tx1"/>
                    </a:solidFill>
                    <a:effectLst/>
                    <a:latin typeface="+mn-lt"/>
                    <a:ea typeface="+mn-ea"/>
                    <a:cs typeface="+mn-cs"/>
                  </a:rPr>
                  <a:t> stimuli across all our participants would reduce some of this variability, but that did not end up being the case.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Which is cool, so there really are these large individual differences that result from speech recognition tasks in these distracting competing speech environments.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Unexpectedly we didn't see any variability decrease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Larger individual differences in speech-in-speech, in the literature this is a common finding, we weren't sure if we'd find this, but we still saw this with the frozen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recognition in listening conditions with competing speech tends to result in wide variability in performance across listeners, even amongst young adults with normal hearing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(Bartlett’s test for homogeneity of variances; </a:t>
                </a:r>
                <a:r>
                  <a:rPr lang="en-US" sz="1200" dirty="0"/>
                  <a:t>anomalous targets: </a:t>
                </a:r>
                <a:r>
                  <a:rPr lang="en-US" sz="1200" i="0">
                    <a:latin typeface="Cambria Math" panose="02040503050406030204" pitchFamily="18" charset="0"/>
                  </a:rPr>
                  <a:t>𝜒</a:t>
                </a:r>
                <a:r>
                  <a:rPr lang="en-US" sz="1200" baseline="30000" dirty="0"/>
                  <a:t> 2 </a:t>
                </a:r>
                <a:r>
                  <a:rPr lang="en-US" sz="1200" dirty="0"/>
                  <a:t>= 14.70, </a:t>
                </a:r>
                <a:r>
                  <a:rPr lang="en-US" sz="1200" i="1" dirty="0"/>
                  <a:t>p </a:t>
                </a:r>
                <a:r>
                  <a:rPr lang="en-US" sz="1200" dirty="0"/>
                  <a:t>&lt; .001; meaningful targets: </a:t>
                </a:r>
                <a:r>
                  <a:rPr lang="en-US" sz="1200" i="0">
                    <a:latin typeface="Cambria Math" panose="02040503050406030204" pitchFamily="18" charset="0"/>
                  </a:rPr>
                  <a:t>𝜒</a:t>
                </a:r>
                <a:r>
                  <a:rPr lang="en-US" sz="1200" baseline="30000" dirty="0"/>
                  <a:t> 2 </a:t>
                </a:r>
                <a:r>
                  <a:rPr lang="en-US" sz="1200" dirty="0"/>
                  <a:t>= 16.80, </a:t>
                </a:r>
                <a:r>
                  <a:rPr lang="en-US" sz="1200" i="1" dirty="0"/>
                  <a:t>p </a:t>
                </a:r>
                <a:r>
                  <a:rPr lang="en-US" sz="1200" dirty="0"/>
                  <a:t>&lt; .001)</a:t>
                </a:r>
                <a:r>
                  <a:rPr lang="en-US" sz="1200" dirty="0">
                    <a:effectLst/>
                  </a:rPr>
                  <a:t>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Fallback>
      </mc:AlternateContent>
      <p:sp>
        <p:nvSpPr>
          <p:cNvPr id="4" name="Slide Number Placeholder 3">
            <a:extLst>
              <a:ext uri="{FF2B5EF4-FFF2-40B4-BE49-F238E27FC236}">
                <a16:creationId xmlns:a16="http://schemas.microsoft.com/office/drawing/2014/main" id="{8F94857E-2508-23FF-2B93-D476089E5980}"/>
              </a:ext>
            </a:extLst>
          </p:cNvPr>
          <p:cNvSpPr>
            <a:spLocks noGrp="1"/>
          </p:cNvSpPr>
          <p:nvPr>
            <p:ph type="sldNum" sz="quarter" idx="5"/>
          </p:nvPr>
        </p:nvSpPr>
        <p:spPr/>
        <p:txBody>
          <a:bodyPr/>
          <a:lstStyle/>
          <a:p>
            <a:fld id="{484FDD08-FDFA-44ED-A9E8-2FC1DA745962}" type="slidenum">
              <a:rPr lang="en-US" smtClean="0"/>
              <a:t>34</a:t>
            </a:fld>
            <a:endParaRPr lang="en-US"/>
          </a:p>
        </p:txBody>
      </p:sp>
      <p:sp>
        <p:nvSpPr>
          <p:cNvPr id="5" name="Header Placeholder 4">
            <a:extLst>
              <a:ext uri="{FF2B5EF4-FFF2-40B4-BE49-F238E27FC236}">
                <a16:creationId xmlns:a16="http://schemas.microsoft.com/office/drawing/2014/main" id="{4768D001-B3C9-2A45-6BDF-A729A006D93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67839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17284-3FC0-8975-17E7-A7A548A46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BBA18-FA9E-B0FC-939B-9C477B77991F}"/>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713F3BDA-C194-0AE9-FA49-898D61E7C81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 let's establish what's on our figure here first...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is stage 1 (speech reception threshold)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Lower SRT equates to better speech recognition performance (show arrow)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shaped noise data on the left panel, speech-in-speech data on the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Open circles and darker boxplots represent individual listeners data for the anomalous and the triangles and lighter boxplots represent individual listener data for the meaningful targets.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Boxes indicate the 25th to 75th percentiles of the group data in each stimulus condition. Whiskers extend to the last data point falling within 1.5 times the interquartile range. Lower SRT</a:t>
                </a:r>
                <a:r>
                  <a:rPr lang="en-US" sz="1200" kern="1200" baseline="-25000" dirty="0">
                    <a:solidFill>
                      <a:schemeClr val="tx1"/>
                    </a:solidFill>
                    <a:effectLst/>
                    <a:latin typeface="+mn-lt"/>
                    <a:ea typeface="+mn-ea"/>
                    <a:cs typeface="+mn-cs"/>
                  </a:rPr>
                  <a:t>50 </a:t>
                </a:r>
                <a:r>
                  <a:rPr lang="en-US" sz="1200" kern="1200" dirty="0">
                    <a:solidFill>
                      <a:schemeClr val="tx1"/>
                    </a:solidFill>
                    <a:effectLst/>
                    <a:latin typeface="+mn-lt"/>
                    <a:ea typeface="+mn-ea"/>
                    <a:cs typeface="+mn-cs"/>
                  </a:rPr>
                  <a:t>indicates better speech recognition performance.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thought that there was some potential that utilizing frozen </a:t>
                </a:r>
                <a:r>
                  <a:rPr lang="en-US" sz="1200" kern="1200" dirty="0" err="1">
                    <a:solidFill>
                      <a:schemeClr val="tx1"/>
                    </a:solidFill>
                    <a:effectLst/>
                    <a:latin typeface="+mn-lt"/>
                    <a:ea typeface="+mn-ea"/>
                    <a:cs typeface="+mn-cs"/>
                  </a:rPr>
                  <a:t>target+masker</a:t>
                </a:r>
                <a:r>
                  <a:rPr lang="en-US" sz="1200" kern="1200" dirty="0">
                    <a:solidFill>
                      <a:schemeClr val="tx1"/>
                    </a:solidFill>
                    <a:effectLst/>
                    <a:latin typeface="+mn-lt"/>
                    <a:ea typeface="+mn-ea"/>
                    <a:cs typeface="+mn-cs"/>
                  </a:rPr>
                  <a:t> stimuli across all our participants would reduce some of this variability, but that did not end up being the case.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Which is cool, so there really are these large individual differences that result from speech recognition tasks in these distracting competing speech environments.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Unexpectedly we didn't see any variability decrease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Larger individual differences in speech-in-speech, in the literature this is a common finding, we weren't sure if we'd find this, but we still saw this with the frozen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recognition in listening conditions with competing speech tends to result in wide variability in performance across listeners, even amongst young adults with normal hearing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(Bartlett’s test for homogeneity of variances; </a:t>
                </a:r>
                <a:r>
                  <a:rPr lang="en-US" sz="1200" dirty="0"/>
                  <a:t>anomalous targets: </a:t>
                </a:r>
                <a:r>
                  <a:rPr lang="en-US" sz="1200" i="0">
                    <a:latin typeface="Cambria Math" panose="02040503050406030204" pitchFamily="18" charset="0"/>
                  </a:rPr>
                  <a:t>𝜒</a:t>
                </a:r>
                <a:r>
                  <a:rPr lang="en-US" sz="1200" baseline="30000" dirty="0"/>
                  <a:t> 2 </a:t>
                </a:r>
                <a:r>
                  <a:rPr lang="en-US" sz="1200" dirty="0"/>
                  <a:t>= 14.70, </a:t>
                </a:r>
                <a:r>
                  <a:rPr lang="en-US" sz="1200" i="1" dirty="0"/>
                  <a:t>p </a:t>
                </a:r>
                <a:r>
                  <a:rPr lang="en-US" sz="1200" dirty="0"/>
                  <a:t>&lt; .001; meaningful targets: </a:t>
                </a:r>
                <a:r>
                  <a:rPr lang="en-US" sz="1200" i="0">
                    <a:latin typeface="Cambria Math" panose="02040503050406030204" pitchFamily="18" charset="0"/>
                  </a:rPr>
                  <a:t>𝜒</a:t>
                </a:r>
                <a:r>
                  <a:rPr lang="en-US" sz="1200" baseline="30000" dirty="0"/>
                  <a:t> 2 </a:t>
                </a:r>
                <a:r>
                  <a:rPr lang="en-US" sz="1200" dirty="0"/>
                  <a:t>= 16.80, </a:t>
                </a:r>
                <a:r>
                  <a:rPr lang="en-US" sz="1200" i="1" dirty="0"/>
                  <a:t>p </a:t>
                </a:r>
                <a:r>
                  <a:rPr lang="en-US" sz="1200" dirty="0"/>
                  <a:t>&lt; .001)</a:t>
                </a:r>
                <a:r>
                  <a:rPr lang="en-US" sz="1200" dirty="0">
                    <a:effectLst/>
                  </a:rPr>
                  <a:t>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Fallback>
      </mc:AlternateContent>
      <p:sp>
        <p:nvSpPr>
          <p:cNvPr id="4" name="Slide Number Placeholder 3">
            <a:extLst>
              <a:ext uri="{FF2B5EF4-FFF2-40B4-BE49-F238E27FC236}">
                <a16:creationId xmlns:a16="http://schemas.microsoft.com/office/drawing/2014/main" id="{61FD9FED-64E5-7282-B1C4-932177D95803}"/>
              </a:ext>
            </a:extLst>
          </p:cNvPr>
          <p:cNvSpPr>
            <a:spLocks noGrp="1"/>
          </p:cNvSpPr>
          <p:nvPr>
            <p:ph type="sldNum" sz="quarter" idx="5"/>
          </p:nvPr>
        </p:nvSpPr>
        <p:spPr/>
        <p:txBody>
          <a:bodyPr/>
          <a:lstStyle/>
          <a:p>
            <a:fld id="{484FDD08-FDFA-44ED-A9E8-2FC1DA745962}" type="slidenum">
              <a:rPr lang="en-US" smtClean="0"/>
              <a:t>35</a:t>
            </a:fld>
            <a:endParaRPr lang="en-US"/>
          </a:p>
        </p:txBody>
      </p:sp>
      <p:sp>
        <p:nvSpPr>
          <p:cNvPr id="5" name="Header Placeholder 4">
            <a:extLst>
              <a:ext uri="{FF2B5EF4-FFF2-40B4-BE49-F238E27FC236}">
                <a16:creationId xmlns:a16="http://schemas.microsoft.com/office/drawing/2014/main" id="{73A08AA2-6FDB-1726-A51B-CC4B9C57EE3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17367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AAA5E-0533-45EB-2DBA-64C9442C4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6E27A-1F19-F78C-ED96-003C0FDBFED1}"/>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15389EFA-27BC-391C-2652-58878F6D693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 let's establish what's on our figure here first...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is stage 1 (speech reception threshold)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Lower SRT equates to better speech recognition performance (show arrow)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shaped noise data on the left panel, speech-in-speech data on the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Open circles and darker boxplots represent individual listeners data for the anomalous and the triangles and lighter boxplots represent individual listener data for the meaningful targets.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Boxes indicate the 25th to 75th percentiles of the group data in each stimulus condition. Whiskers extend to the last data point falling within 1.5 times the interquartile range. Lower SRT</a:t>
                </a:r>
                <a:r>
                  <a:rPr lang="en-US" sz="1200" kern="1200" baseline="-25000" dirty="0">
                    <a:solidFill>
                      <a:schemeClr val="tx1"/>
                    </a:solidFill>
                    <a:effectLst/>
                    <a:latin typeface="+mn-lt"/>
                    <a:ea typeface="+mn-ea"/>
                    <a:cs typeface="+mn-cs"/>
                  </a:rPr>
                  <a:t>50 </a:t>
                </a:r>
                <a:r>
                  <a:rPr lang="en-US" sz="1200" kern="1200" dirty="0">
                    <a:solidFill>
                      <a:schemeClr val="tx1"/>
                    </a:solidFill>
                    <a:effectLst/>
                    <a:latin typeface="+mn-lt"/>
                    <a:ea typeface="+mn-ea"/>
                    <a:cs typeface="+mn-cs"/>
                  </a:rPr>
                  <a:t>indicates better speech recognition performance.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thought that there was some potential that utilizing frozen </a:t>
                </a:r>
                <a:r>
                  <a:rPr lang="en-US" sz="1200" kern="1200" dirty="0" err="1">
                    <a:solidFill>
                      <a:schemeClr val="tx1"/>
                    </a:solidFill>
                    <a:effectLst/>
                    <a:latin typeface="+mn-lt"/>
                    <a:ea typeface="+mn-ea"/>
                    <a:cs typeface="+mn-cs"/>
                  </a:rPr>
                  <a:t>target+masker</a:t>
                </a:r>
                <a:r>
                  <a:rPr lang="en-US" sz="1200" kern="1200" dirty="0">
                    <a:solidFill>
                      <a:schemeClr val="tx1"/>
                    </a:solidFill>
                    <a:effectLst/>
                    <a:latin typeface="+mn-lt"/>
                    <a:ea typeface="+mn-ea"/>
                    <a:cs typeface="+mn-cs"/>
                  </a:rPr>
                  <a:t> stimuli across all our participants would reduce some of this variability, but that did not end up being the case.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Which is cool, so there really are these large individual differences that result from speech recognition tasks in these distracting competing speech environments.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Unexpectedly we didn't see any variability decrease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Larger individual differences in speech-in-speech, in the literature this is a common finding, we weren't sure if we'd find this, but we still saw this with the frozen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Speech recognition in listening conditions with competing speech tends to result in wide variability in performance across listeners, even amongst young adults with normal hearing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(Bartlett’s test for homogeneity of variances; </a:t>
                </a:r>
                <a:r>
                  <a:rPr lang="en-US" sz="1200" dirty="0"/>
                  <a:t>anomalous targets: </a:t>
                </a:r>
                <a:r>
                  <a:rPr lang="en-US" sz="1200" i="0">
                    <a:latin typeface="Cambria Math" panose="02040503050406030204" pitchFamily="18" charset="0"/>
                  </a:rPr>
                  <a:t>𝜒</a:t>
                </a:r>
                <a:r>
                  <a:rPr lang="en-US" sz="1200" baseline="30000" dirty="0"/>
                  <a:t> 2 </a:t>
                </a:r>
                <a:r>
                  <a:rPr lang="en-US" sz="1200" dirty="0"/>
                  <a:t>= 14.70, </a:t>
                </a:r>
                <a:r>
                  <a:rPr lang="en-US" sz="1200" i="1" dirty="0"/>
                  <a:t>p </a:t>
                </a:r>
                <a:r>
                  <a:rPr lang="en-US" sz="1200" dirty="0"/>
                  <a:t>&lt; .001; meaningful targets: </a:t>
                </a:r>
                <a:r>
                  <a:rPr lang="en-US" sz="1200" i="0">
                    <a:latin typeface="Cambria Math" panose="02040503050406030204" pitchFamily="18" charset="0"/>
                  </a:rPr>
                  <a:t>𝜒</a:t>
                </a:r>
                <a:r>
                  <a:rPr lang="en-US" sz="1200" baseline="30000" dirty="0"/>
                  <a:t> 2 </a:t>
                </a:r>
                <a:r>
                  <a:rPr lang="en-US" sz="1200" dirty="0"/>
                  <a:t>= 16.80, </a:t>
                </a:r>
                <a:r>
                  <a:rPr lang="en-US" sz="1200" i="1" dirty="0"/>
                  <a:t>p </a:t>
                </a:r>
                <a:r>
                  <a:rPr lang="en-US" sz="1200" dirty="0"/>
                  <a:t>&lt; .001)</a:t>
                </a:r>
                <a:r>
                  <a:rPr lang="en-US" sz="1200" dirty="0">
                    <a:effectLst/>
                  </a:rPr>
                  <a:t>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mc:Fallback>
      </mc:AlternateContent>
      <p:sp>
        <p:nvSpPr>
          <p:cNvPr id="4" name="Slide Number Placeholder 3">
            <a:extLst>
              <a:ext uri="{FF2B5EF4-FFF2-40B4-BE49-F238E27FC236}">
                <a16:creationId xmlns:a16="http://schemas.microsoft.com/office/drawing/2014/main" id="{13F6157F-698A-9522-CE9A-C7D452732583}"/>
              </a:ext>
            </a:extLst>
          </p:cNvPr>
          <p:cNvSpPr>
            <a:spLocks noGrp="1"/>
          </p:cNvSpPr>
          <p:nvPr>
            <p:ph type="sldNum" sz="quarter" idx="5"/>
          </p:nvPr>
        </p:nvSpPr>
        <p:spPr/>
        <p:txBody>
          <a:bodyPr/>
          <a:lstStyle/>
          <a:p>
            <a:fld id="{484FDD08-FDFA-44ED-A9E8-2FC1DA745962}" type="slidenum">
              <a:rPr lang="en-US" smtClean="0"/>
              <a:t>36</a:t>
            </a:fld>
            <a:endParaRPr lang="en-US"/>
          </a:p>
        </p:txBody>
      </p:sp>
      <p:sp>
        <p:nvSpPr>
          <p:cNvPr id="5" name="Header Placeholder 4">
            <a:extLst>
              <a:ext uri="{FF2B5EF4-FFF2-40B4-BE49-F238E27FC236}">
                <a16:creationId xmlns:a16="http://schemas.microsoft.com/office/drawing/2014/main" id="{407CA216-CF9B-B481-5735-850A8322F81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94375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64C6E-9CB1-3E29-F176-A1CB61B7E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940E4-108B-3CD3-0D1C-7E57AF80A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4D228-0C08-B964-6F71-3F0863302E67}"/>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effectLst/>
            </a:endParaRPr>
          </a:p>
        </p:txBody>
      </p:sp>
      <p:sp>
        <p:nvSpPr>
          <p:cNvPr id="4" name="Slide Number Placeholder 3">
            <a:extLst>
              <a:ext uri="{FF2B5EF4-FFF2-40B4-BE49-F238E27FC236}">
                <a16:creationId xmlns:a16="http://schemas.microsoft.com/office/drawing/2014/main" id="{5EE571C1-BA25-535E-D439-0D29345708D1}"/>
              </a:ext>
            </a:extLst>
          </p:cNvPr>
          <p:cNvSpPr>
            <a:spLocks noGrp="1"/>
          </p:cNvSpPr>
          <p:nvPr>
            <p:ph type="sldNum" sz="quarter" idx="5"/>
          </p:nvPr>
        </p:nvSpPr>
        <p:spPr/>
        <p:txBody>
          <a:bodyPr/>
          <a:lstStyle/>
          <a:p>
            <a:fld id="{484FDD08-FDFA-44ED-A9E8-2FC1DA745962}" type="slidenum">
              <a:rPr lang="en-US" smtClean="0"/>
              <a:t>37</a:t>
            </a:fld>
            <a:endParaRPr lang="en-US"/>
          </a:p>
        </p:txBody>
      </p:sp>
      <p:sp>
        <p:nvSpPr>
          <p:cNvPr id="5" name="Header Placeholder 4">
            <a:extLst>
              <a:ext uri="{FF2B5EF4-FFF2-40B4-BE49-F238E27FC236}">
                <a16:creationId xmlns:a16="http://schemas.microsoft.com/office/drawing/2014/main" id="{4EFCBFA3-5C3B-06CE-4B29-46DD8EC853C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97290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F37C6-062B-022B-6A2A-87FC56EAB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7229C-2A73-E1B7-A621-51C768B37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DEEE9-9568-BFE4-DA64-5F0B09F69DE6}"/>
              </a:ext>
            </a:extLst>
          </p:cNvPr>
          <p:cNvSpPr>
            <a:spLocks noGrp="1"/>
          </p:cNvSpPr>
          <p:nvPr>
            <p:ph type="body" idx="1"/>
          </p:nvPr>
        </p:nvSpPr>
        <p:spPr/>
        <p:txBody>
          <a:bodyPr/>
          <a:lstStyle/>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6516CDF-46F7-8451-A708-C0353E9DE7F2}"/>
              </a:ext>
            </a:extLst>
          </p:cNvPr>
          <p:cNvSpPr>
            <a:spLocks noGrp="1"/>
          </p:cNvSpPr>
          <p:nvPr>
            <p:ph type="sldNum" sz="quarter" idx="5"/>
          </p:nvPr>
        </p:nvSpPr>
        <p:spPr/>
        <p:txBody>
          <a:bodyPr/>
          <a:lstStyle/>
          <a:p>
            <a:fld id="{484FDD08-FDFA-44ED-A9E8-2FC1DA745962}" type="slidenum">
              <a:rPr lang="en-US" smtClean="0"/>
              <a:t>38</a:t>
            </a:fld>
            <a:endParaRPr lang="en-US"/>
          </a:p>
        </p:txBody>
      </p:sp>
      <p:sp>
        <p:nvSpPr>
          <p:cNvPr id="5" name="Header Placeholder 4">
            <a:extLst>
              <a:ext uri="{FF2B5EF4-FFF2-40B4-BE49-F238E27FC236}">
                <a16:creationId xmlns:a16="http://schemas.microsoft.com/office/drawing/2014/main" id="{7416D648-0402-E8FE-71C0-4B3326D1EE1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99349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6F9CC-7258-9473-5D97-455488945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166F3-DCEF-1C39-CF0F-9B8A6D208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3FD87-0729-674A-8C34-475B9B4CB4F7}"/>
              </a:ext>
            </a:extLst>
          </p:cNvPr>
          <p:cNvSpPr>
            <a:spLocks noGrp="1"/>
          </p:cNvSpPr>
          <p:nvPr>
            <p:ph type="body" idx="1"/>
          </p:nvPr>
        </p:nvSpPr>
        <p:spPr/>
        <p:txBody>
          <a:bodyPr/>
          <a:lstStyle/>
          <a:p>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9DF930F0-7A22-B627-06FE-E3DD15D13C51}"/>
              </a:ext>
            </a:extLst>
          </p:cNvPr>
          <p:cNvSpPr>
            <a:spLocks noGrp="1"/>
          </p:cNvSpPr>
          <p:nvPr>
            <p:ph type="sldNum" sz="quarter" idx="5"/>
          </p:nvPr>
        </p:nvSpPr>
        <p:spPr/>
        <p:txBody>
          <a:bodyPr/>
          <a:lstStyle/>
          <a:p>
            <a:fld id="{50BF5618-D544-B14C-8F30-7E5B95BF7701}" type="slidenum">
              <a:rPr lang="en-US" smtClean="0"/>
              <a:t>39</a:t>
            </a:fld>
            <a:endParaRPr lang="en-US"/>
          </a:p>
        </p:txBody>
      </p:sp>
    </p:spTree>
    <p:extLst>
      <p:ext uri="{BB962C8B-B14F-4D97-AF65-F5344CB8AC3E}">
        <p14:creationId xmlns:p14="http://schemas.microsoft.com/office/powerpoint/2010/main" val="3542603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4FDD08-FDFA-44ED-A9E8-2FC1DA745962}" type="slidenum">
              <a:rPr lang="en-US" smtClean="0"/>
              <a:t>4</a:t>
            </a:fld>
            <a:endParaRPr lang="en-US"/>
          </a:p>
        </p:txBody>
      </p:sp>
      <p:sp>
        <p:nvSpPr>
          <p:cNvPr id="5" name="Header Placeholder 4">
            <a:extLst>
              <a:ext uri="{FF2B5EF4-FFF2-40B4-BE49-F238E27FC236}">
                <a16:creationId xmlns:a16="http://schemas.microsoft.com/office/drawing/2014/main" id="{9877A73C-B364-E546-B275-31AE15B64F3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6485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6BB7-1408-A705-BD67-ACCF3273F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CB91A-3AB9-EC8F-7D52-E04A2F3C8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790F2-393E-431D-0AB0-7723F122B097}"/>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51A379B7-B3C4-AB0E-2606-AAF354F28BF7}"/>
              </a:ext>
            </a:extLst>
          </p:cNvPr>
          <p:cNvSpPr>
            <a:spLocks noGrp="1"/>
          </p:cNvSpPr>
          <p:nvPr>
            <p:ph type="sldNum" sz="quarter" idx="5"/>
          </p:nvPr>
        </p:nvSpPr>
        <p:spPr/>
        <p:txBody>
          <a:bodyPr/>
          <a:lstStyle/>
          <a:p>
            <a:fld id="{484FDD08-FDFA-44ED-A9E8-2FC1DA745962}" type="slidenum">
              <a:rPr lang="en-US" smtClean="0"/>
              <a:t>5</a:t>
            </a:fld>
            <a:endParaRPr lang="en-US"/>
          </a:p>
        </p:txBody>
      </p:sp>
      <p:sp>
        <p:nvSpPr>
          <p:cNvPr id="5" name="Header Placeholder 4">
            <a:extLst>
              <a:ext uri="{FF2B5EF4-FFF2-40B4-BE49-F238E27FC236}">
                <a16:creationId xmlns:a16="http://schemas.microsoft.com/office/drawing/2014/main" id="{F54ADFF4-3DE1-6787-6678-D5C8C3E6D16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10189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F73A5-80A1-56BB-5B1E-CAE07DD90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B0873-88C5-0D80-C390-D8262E225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ECF09-EC02-5FD0-A1C3-FA10898CA374}"/>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D7B01F3F-B879-71BE-934A-9A5B420F38EB}"/>
              </a:ext>
            </a:extLst>
          </p:cNvPr>
          <p:cNvSpPr>
            <a:spLocks noGrp="1"/>
          </p:cNvSpPr>
          <p:nvPr>
            <p:ph type="sldNum" sz="quarter" idx="5"/>
          </p:nvPr>
        </p:nvSpPr>
        <p:spPr/>
        <p:txBody>
          <a:bodyPr/>
          <a:lstStyle/>
          <a:p>
            <a:fld id="{484FDD08-FDFA-44ED-A9E8-2FC1DA745962}" type="slidenum">
              <a:rPr lang="en-US" smtClean="0"/>
              <a:t>6</a:t>
            </a:fld>
            <a:endParaRPr lang="en-US"/>
          </a:p>
        </p:txBody>
      </p:sp>
      <p:sp>
        <p:nvSpPr>
          <p:cNvPr id="5" name="Header Placeholder 4">
            <a:extLst>
              <a:ext uri="{FF2B5EF4-FFF2-40B4-BE49-F238E27FC236}">
                <a16:creationId xmlns:a16="http://schemas.microsoft.com/office/drawing/2014/main" id="{7B59A8DE-AA43-B381-EBC0-7B8E5400A04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7822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1F472-B916-1909-6078-4CF1C2E44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89C99-A354-CF24-A795-D32C8BED3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303F0-78E8-C057-C64B-80E382CE0454}"/>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33F070FB-1F32-C1BF-DEA8-F67D0C7EE56E}"/>
              </a:ext>
            </a:extLst>
          </p:cNvPr>
          <p:cNvSpPr>
            <a:spLocks noGrp="1"/>
          </p:cNvSpPr>
          <p:nvPr>
            <p:ph type="sldNum" sz="quarter" idx="5"/>
          </p:nvPr>
        </p:nvSpPr>
        <p:spPr/>
        <p:txBody>
          <a:bodyPr/>
          <a:lstStyle/>
          <a:p>
            <a:fld id="{484FDD08-FDFA-44ED-A9E8-2FC1DA745962}" type="slidenum">
              <a:rPr lang="en-US" smtClean="0"/>
              <a:t>7</a:t>
            </a:fld>
            <a:endParaRPr lang="en-US"/>
          </a:p>
        </p:txBody>
      </p:sp>
      <p:sp>
        <p:nvSpPr>
          <p:cNvPr id="5" name="Header Placeholder 4">
            <a:extLst>
              <a:ext uri="{FF2B5EF4-FFF2-40B4-BE49-F238E27FC236}">
                <a16:creationId xmlns:a16="http://schemas.microsoft.com/office/drawing/2014/main" id="{292C11D7-320F-ADD4-BD96-7EA0E1EC9C7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92962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AD8EA-0BC1-30A8-0FB3-B9BDC0E54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A3613-372E-A710-AEA5-7EE99863E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12884-887A-C6A9-A426-7C82A3E6EE94}"/>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28E280BC-90DC-D7F7-BC55-13247ADFF5B9}"/>
              </a:ext>
            </a:extLst>
          </p:cNvPr>
          <p:cNvSpPr>
            <a:spLocks noGrp="1"/>
          </p:cNvSpPr>
          <p:nvPr>
            <p:ph type="sldNum" sz="quarter" idx="5"/>
          </p:nvPr>
        </p:nvSpPr>
        <p:spPr/>
        <p:txBody>
          <a:bodyPr/>
          <a:lstStyle/>
          <a:p>
            <a:fld id="{484FDD08-FDFA-44ED-A9E8-2FC1DA745962}" type="slidenum">
              <a:rPr lang="en-US" smtClean="0"/>
              <a:t>8</a:t>
            </a:fld>
            <a:endParaRPr lang="en-US"/>
          </a:p>
        </p:txBody>
      </p:sp>
      <p:sp>
        <p:nvSpPr>
          <p:cNvPr id="5" name="Header Placeholder 4">
            <a:extLst>
              <a:ext uri="{FF2B5EF4-FFF2-40B4-BE49-F238E27FC236}">
                <a16:creationId xmlns:a16="http://schemas.microsoft.com/office/drawing/2014/main" id="{ED6EC3BB-9C49-89BC-5F46-EA09EAE8087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03950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0BFDE-AD44-F77C-9AB8-816307C46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2E0DD-7496-6359-DA8D-12FEAEF58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00296-6A02-9D56-12F9-ECEBD5D99CFC}"/>
              </a:ext>
            </a:extLst>
          </p:cNvPr>
          <p:cNvSpPr>
            <a:spLocks noGrp="1"/>
          </p:cNvSpPr>
          <p:nvPr>
            <p:ph type="body" idx="1"/>
          </p:nvPr>
        </p:nvSpPr>
        <p:spPr/>
        <p:txBody>
          <a:bodyPr/>
          <a:lstStyle/>
          <a:p>
            <a:pPr marL="171450" indent="-171450">
              <a:buFontTx/>
              <a:buChar char="-"/>
            </a:pPr>
            <a:endParaRPr lang="en-US" dirty="0">
              <a:effectLst/>
            </a:endParaRPr>
          </a:p>
        </p:txBody>
      </p:sp>
      <p:sp>
        <p:nvSpPr>
          <p:cNvPr id="4" name="Slide Number Placeholder 3">
            <a:extLst>
              <a:ext uri="{FF2B5EF4-FFF2-40B4-BE49-F238E27FC236}">
                <a16:creationId xmlns:a16="http://schemas.microsoft.com/office/drawing/2014/main" id="{F4356473-02E2-A402-7DC1-4EE1105F5738}"/>
              </a:ext>
            </a:extLst>
          </p:cNvPr>
          <p:cNvSpPr>
            <a:spLocks noGrp="1"/>
          </p:cNvSpPr>
          <p:nvPr>
            <p:ph type="sldNum" sz="quarter" idx="5"/>
          </p:nvPr>
        </p:nvSpPr>
        <p:spPr/>
        <p:txBody>
          <a:bodyPr/>
          <a:lstStyle/>
          <a:p>
            <a:fld id="{484FDD08-FDFA-44ED-A9E8-2FC1DA745962}" type="slidenum">
              <a:rPr lang="en-US" smtClean="0"/>
              <a:t>9</a:t>
            </a:fld>
            <a:endParaRPr lang="en-US"/>
          </a:p>
        </p:txBody>
      </p:sp>
      <p:sp>
        <p:nvSpPr>
          <p:cNvPr id="5" name="Header Placeholder 4">
            <a:extLst>
              <a:ext uri="{FF2B5EF4-FFF2-40B4-BE49-F238E27FC236}">
                <a16:creationId xmlns:a16="http://schemas.microsoft.com/office/drawing/2014/main" id="{9FB3FB08-DCF1-48EA-5AF0-1F64798BA83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82906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94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49">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254250" y="2992438"/>
            <a:ext cx="1744663" cy="3048144"/>
          </a:xfrm>
          <a:prstGeom prst="rect">
            <a:avLst/>
          </a:prstGeom>
        </p:spPr>
        <p:txBody>
          <a:bodyPr/>
          <a:lstStyle/>
          <a:p>
            <a:endParaRPr lang="en-US"/>
          </a:p>
        </p:txBody>
      </p:sp>
      <p:sp>
        <p:nvSpPr>
          <p:cNvPr id="7" name="Picture Placeholder 4"/>
          <p:cNvSpPr>
            <a:spLocks noGrp="1"/>
          </p:cNvSpPr>
          <p:nvPr>
            <p:ph type="pic" sz="quarter" idx="11"/>
          </p:nvPr>
        </p:nvSpPr>
        <p:spPr>
          <a:xfrm>
            <a:off x="755338" y="2842913"/>
            <a:ext cx="1549711" cy="2662537"/>
          </a:xfrm>
          <a:prstGeom prst="rect">
            <a:avLst/>
          </a:prstGeom>
        </p:spPr>
        <p:txBody>
          <a:bodyPr/>
          <a:lstStyle/>
          <a:p>
            <a:endParaRPr lang="en-US"/>
          </a:p>
        </p:txBody>
      </p:sp>
    </p:spTree>
    <p:extLst>
      <p:ext uri="{BB962C8B-B14F-4D97-AF65-F5344CB8AC3E}">
        <p14:creationId xmlns:p14="http://schemas.microsoft.com/office/powerpoint/2010/main" val="624101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50">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629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5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76350" y="2857499"/>
            <a:ext cx="3676650" cy="2219325"/>
          </a:xfrm>
          <a:prstGeom prst="rect">
            <a:avLst/>
          </a:prstGeom>
        </p:spPr>
        <p:txBody>
          <a:bodyPr/>
          <a:lstStyle/>
          <a:p>
            <a:endParaRPr lang="en-US"/>
          </a:p>
        </p:txBody>
      </p:sp>
    </p:spTree>
    <p:extLst>
      <p:ext uri="{BB962C8B-B14F-4D97-AF65-F5344CB8AC3E}">
        <p14:creationId xmlns:p14="http://schemas.microsoft.com/office/powerpoint/2010/main" val="2171414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5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350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3">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815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5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922772" y="2629763"/>
            <a:ext cx="2801754" cy="1656487"/>
          </a:xfrm>
          <a:prstGeom prst="rect">
            <a:avLst/>
          </a:prstGeom>
        </p:spPr>
        <p:txBody>
          <a:bodyPr/>
          <a:lstStyle/>
          <a:p>
            <a:pPr lvl="0"/>
            <a:r>
              <a:rPr lang="en-US" noProof="0"/>
              <a:t>Click icon to add picture</a:t>
            </a:r>
            <a:endParaRPr lang="en-US" noProof="0" dirty="0"/>
          </a:p>
        </p:txBody>
      </p:sp>
      <p:sp>
        <p:nvSpPr>
          <p:cNvPr id="11" name="Picture Placeholder 5"/>
          <p:cNvSpPr>
            <a:spLocks noGrp="1"/>
          </p:cNvSpPr>
          <p:nvPr>
            <p:ph type="pic" sz="quarter" idx="11"/>
          </p:nvPr>
        </p:nvSpPr>
        <p:spPr>
          <a:xfrm>
            <a:off x="1713279" y="3642588"/>
            <a:ext cx="2001471" cy="1258025"/>
          </a:xfrm>
          <a:prstGeom prst="rect">
            <a:avLst/>
          </a:prstGeom>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1300625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54">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558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55">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230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57">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22686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58">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286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07">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8748929" y="3401704"/>
            <a:ext cx="1217790" cy="1217790"/>
          </a:xfrm>
          <a:prstGeom prst="ellipse">
            <a:avLst/>
          </a:prstGeom>
        </p:spPr>
        <p:txBody>
          <a:bodyPr/>
          <a:lstStyle/>
          <a:p>
            <a:endParaRPr lang="en-US"/>
          </a:p>
        </p:txBody>
      </p:sp>
      <p:sp>
        <p:nvSpPr>
          <p:cNvPr id="9" name="Picture Placeholder 6"/>
          <p:cNvSpPr>
            <a:spLocks noGrp="1"/>
          </p:cNvSpPr>
          <p:nvPr>
            <p:ph type="pic" sz="quarter" idx="12"/>
          </p:nvPr>
        </p:nvSpPr>
        <p:spPr>
          <a:xfrm>
            <a:off x="8748929" y="5055522"/>
            <a:ext cx="1217790" cy="1217790"/>
          </a:xfrm>
          <a:prstGeom prst="ellipse">
            <a:avLst/>
          </a:prstGeom>
        </p:spPr>
        <p:txBody>
          <a:bodyPr/>
          <a:lstStyle/>
          <a:p>
            <a:endParaRPr lang="en-US"/>
          </a:p>
        </p:txBody>
      </p:sp>
      <p:sp>
        <p:nvSpPr>
          <p:cNvPr id="7" name="Picture Placeholder 6"/>
          <p:cNvSpPr>
            <a:spLocks noGrp="1"/>
          </p:cNvSpPr>
          <p:nvPr>
            <p:ph type="pic" sz="quarter" idx="10"/>
          </p:nvPr>
        </p:nvSpPr>
        <p:spPr>
          <a:xfrm>
            <a:off x="8748929" y="1897940"/>
            <a:ext cx="1217790" cy="1217790"/>
          </a:xfrm>
          <a:prstGeom prst="ellipse">
            <a:avLst/>
          </a:prstGeom>
        </p:spPr>
        <p:txBody>
          <a:bodyPr/>
          <a:lstStyle/>
          <a:p>
            <a:endParaRPr lang="en-US"/>
          </a:p>
        </p:txBody>
      </p:sp>
    </p:spTree>
    <p:extLst>
      <p:ext uri="{BB962C8B-B14F-4D97-AF65-F5344CB8AC3E}">
        <p14:creationId xmlns:p14="http://schemas.microsoft.com/office/powerpoint/2010/main" val="1432328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59">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7872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60">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13992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ight/Full Place Holder Image">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a:xfrm>
            <a:off x="11477627" y="391963"/>
            <a:ext cx="328612" cy="358106"/>
          </a:xfrm>
          <a:custGeom>
            <a:avLst/>
            <a:gdLst>
              <a:gd name="connsiteX0" fmla="*/ 0 w 427416"/>
              <a:gd name="connsiteY0" fmla="*/ 0 h 358106"/>
              <a:gd name="connsiteX1" fmla="*/ 26986 w 427416"/>
              <a:gd name="connsiteY1" fmla="*/ 0 h 358106"/>
              <a:gd name="connsiteX2" fmla="*/ 400430 w 427416"/>
              <a:gd name="connsiteY2" fmla="*/ 0 h 358106"/>
              <a:gd name="connsiteX3" fmla="*/ 427416 w 427416"/>
              <a:gd name="connsiteY3" fmla="*/ 0 h 358106"/>
              <a:gd name="connsiteX4" fmla="*/ 427416 w 427416"/>
              <a:gd name="connsiteY4" fmla="*/ 286485 h 358106"/>
              <a:gd name="connsiteX5" fmla="*/ 213708 w 427416"/>
              <a:gd name="connsiteY5" fmla="*/ 358106 h 358106"/>
              <a:gd name="connsiteX6" fmla="*/ 0 w 427416"/>
              <a:gd name="connsiteY6" fmla="*/ 286485 h 3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416" h="358106">
                <a:moveTo>
                  <a:pt x="0" y="0"/>
                </a:moveTo>
                <a:lnTo>
                  <a:pt x="26986" y="0"/>
                </a:lnTo>
                <a:lnTo>
                  <a:pt x="400430" y="0"/>
                </a:lnTo>
                <a:lnTo>
                  <a:pt x="427416" y="0"/>
                </a:lnTo>
                <a:lnTo>
                  <a:pt x="427416" y="286485"/>
                </a:lnTo>
                <a:lnTo>
                  <a:pt x="213708" y="358106"/>
                </a:lnTo>
                <a:lnTo>
                  <a:pt x="0" y="286485"/>
                </a:lnTo>
                <a:close/>
              </a:path>
            </a:pathLst>
          </a:custGeom>
          <a:solidFill>
            <a:schemeClr val="bg1"/>
          </a:solidFill>
          <a:ln>
            <a:noFill/>
          </a:ln>
        </p:spPr>
        <p:txBody>
          <a:bodyPr wrap="square" lIns="0" tIns="72000" rIns="0" bIns="108000" anchor="ctr" anchorCtr="0">
            <a:noAutofit/>
          </a:bodyPr>
          <a:lstStyle>
            <a:lvl1pPr algn="ctr">
              <a:defRPr sz="1000">
                <a:solidFill>
                  <a:schemeClr val="tx1">
                    <a:lumMod val="65000"/>
                    <a:lumOff val="35000"/>
                  </a:schemeClr>
                </a:solidFill>
              </a:defRPr>
            </a:lvl1pPr>
          </a:lstStyle>
          <a:p>
            <a:fld id="{A4123DEC-A5C5-46A3-86FB-AE47876F1485}" type="slidenum">
              <a:rPr lang="en-IN" smtClean="0"/>
              <a:pPr/>
              <a:t>‹#›</a:t>
            </a:fld>
            <a:endParaRPr lang="en-IN" dirty="0"/>
          </a:p>
        </p:txBody>
      </p:sp>
    </p:spTree>
    <p:extLst>
      <p:ext uri="{BB962C8B-B14F-4D97-AF65-F5344CB8AC3E}">
        <p14:creationId xmlns:p14="http://schemas.microsoft.com/office/powerpoint/2010/main" val="45429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down)">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noProof="0" smtClean="0"/>
              <a:t>12/13/24</a:t>
            </a:fld>
            <a:endParaRPr lang="en-US" noProof="0"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3308304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0">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97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11">
    <p:spTree>
      <p:nvGrpSpPr>
        <p:cNvPr id="1" name=""/>
        <p:cNvGrpSpPr/>
        <p:nvPr/>
      </p:nvGrpSpPr>
      <p:grpSpPr>
        <a:xfrm>
          <a:off x="0" y="0"/>
          <a:ext cx="0" cy="0"/>
          <a:chOff x="0" y="0"/>
          <a:chExt cx="0" cy="0"/>
        </a:xfrm>
      </p:grpSpPr>
      <p:sp>
        <p:nvSpPr>
          <p:cNvPr id="21" name="Picture Placeholder 2"/>
          <p:cNvSpPr>
            <a:spLocks noGrp="1"/>
          </p:cNvSpPr>
          <p:nvPr>
            <p:ph type="pic" sz="quarter" idx="13"/>
          </p:nvPr>
        </p:nvSpPr>
        <p:spPr>
          <a:xfrm>
            <a:off x="6427022" y="1978188"/>
            <a:ext cx="895531" cy="881061"/>
          </a:xfrm>
          <a:prstGeom prst="ellipse">
            <a:avLst/>
          </a:prstGeom>
        </p:spPr>
        <p:txBody>
          <a:bodyPr/>
          <a:lstStyle/>
          <a:p>
            <a:endParaRPr lang="en-US"/>
          </a:p>
        </p:txBody>
      </p:sp>
      <p:sp>
        <p:nvSpPr>
          <p:cNvPr id="3" name="Picture Placeholder 2"/>
          <p:cNvSpPr>
            <a:spLocks noGrp="1"/>
          </p:cNvSpPr>
          <p:nvPr>
            <p:ph type="pic" sz="quarter" idx="10"/>
          </p:nvPr>
        </p:nvSpPr>
        <p:spPr>
          <a:xfrm>
            <a:off x="1419044" y="1978188"/>
            <a:ext cx="895531" cy="881061"/>
          </a:xfrm>
          <a:prstGeom prst="ellipse">
            <a:avLst/>
          </a:prstGeom>
        </p:spPr>
        <p:txBody>
          <a:bodyPr/>
          <a:lstStyle/>
          <a:p>
            <a:endParaRPr lang="en-US"/>
          </a:p>
        </p:txBody>
      </p:sp>
      <p:sp>
        <p:nvSpPr>
          <p:cNvPr id="16" name="Picture Placeholder 2"/>
          <p:cNvSpPr>
            <a:spLocks noGrp="1"/>
          </p:cNvSpPr>
          <p:nvPr>
            <p:ph type="pic" sz="quarter" idx="11"/>
          </p:nvPr>
        </p:nvSpPr>
        <p:spPr>
          <a:xfrm>
            <a:off x="1419044" y="3515564"/>
            <a:ext cx="895531" cy="881061"/>
          </a:xfrm>
          <a:prstGeom prst="ellipse">
            <a:avLst/>
          </a:prstGeom>
        </p:spPr>
        <p:txBody>
          <a:bodyPr/>
          <a:lstStyle/>
          <a:p>
            <a:endParaRPr lang="en-US"/>
          </a:p>
        </p:txBody>
      </p:sp>
      <p:sp>
        <p:nvSpPr>
          <p:cNvPr id="17" name="Picture Placeholder 2"/>
          <p:cNvSpPr>
            <a:spLocks noGrp="1"/>
          </p:cNvSpPr>
          <p:nvPr>
            <p:ph type="pic" sz="quarter" idx="12"/>
          </p:nvPr>
        </p:nvSpPr>
        <p:spPr>
          <a:xfrm>
            <a:off x="1419044" y="5052940"/>
            <a:ext cx="895531" cy="881061"/>
          </a:xfrm>
          <a:prstGeom prst="ellipse">
            <a:avLst/>
          </a:prstGeom>
        </p:spPr>
        <p:txBody>
          <a:bodyPr/>
          <a:lstStyle/>
          <a:p>
            <a:endParaRPr lang="en-US"/>
          </a:p>
        </p:txBody>
      </p:sp>
      <p:sp>
        <p:nvSpPr>
          <p:cNvPr id="22" name="Picture Placeholder 2"/>
          <p:cNvSpPr>
            <a:spLocks noGrp="1"/>
          </p:cNvSpPr>
          <p:nvPr>
            <p:ph type="pic" sz="quarter" idx="14"/>
          </p:nvPr>
        </p:nvSpPr>
        <p:spPr>
          <a:xfrm>
            <a:off x="6427022" y="3515564"/>
            <a:ext cx="895531" cy="881061"/>
          </a:xfrm>
          <a:prstGeom prst="ellipse">
            <a:avLst/>
          </a:prstGeom>
        </p:spPr>
        <p:txBody>
          <a:bodyPr/>
          <a:lstStyle/>
          <a:p>
            <a:endParaRPr lang="en-US"/>
          </a:p>
        </p:txBody>
      </p:sp>
      <p:sp>
        <p:nvSpPr>
          <p:cNvPr id="23" name="Picture Placeholder 2"/>
          <p:cNvSpPr>
            <a:spLocks noGrp="1"/>
          </p:cNvSpPr>
          <p:nvPr>
            <p:ph type="pic" sz="quarter" idx="15"/>
          </p:nvPr>
        </p:nvSpPr>
        <p:spPr>
          <a:xfrm>
            <a:off x="6427022" y="5052940"/>
            <a:ext cx="895531" cy="881061"/>
          </a:xfrm>
          <a:prstGeom prst="ellipse">
            <a:avLst/>
          </a:prstGeom>
        </p:spPr>
        <p:txBody>
          <a:bodyPr/>
          <a:lstStyle/>
          <a:p>
            <a:endParaRPr lang="en-US"/>
          </a:p>
        </p:txBody>
      </p:sp>
    </p:spTree>
    <p:extLst>
      <p:ext uri="{BB962C8B-B14F-4D97-AF65-F5344CB8AC3E}">
        <p14:creationId xmlns:p14="http://schemas.microsoft.com/office/powerpoint/2010/main" val="218238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2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61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34">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242911" y="2176463"/>
            <a:ext cx="7726363" cy="2394746"/>
          </a:xfrm>
          <a:prstGeom prst="rect">
            <a:avLst/>
          </a:prstGeom>
        </p:spPr>
        <p:txBody>
          <a:bodyPr/>
          <a:lstStyle/>
          <a:p>
            <a:endParaRPr lang="en-US"/>
          </a:p>
        </p:txBody>
      </p:sp>
    </p:spTree>
    <p:extLst>
      <p:ext uri="{BB962C8B-B14F-4D97-AF65-F5344CB8AC3E}">
        <p14:creationId xmlns:p14="http://schemas.microsoft.com/office/powerpoint/2010/main" val="407636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37">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44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45">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0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46">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586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021888" y="6386513"/>
            <a:ext cx="2235200" cy="257175"/>
          </a:xfrm>
          <a:prstGeom prst="rect">
            <a:avLst/>
          </a:prstGeom>
          <a:noFill/>
        </p:spPr>
        <p:txBody>
          <a:bodyPr>
            <a:spAutoFit/>
          </a:bodyPr>
          <a:lstStyle/>
          <a:p>
            <a:pPr defTabSz="914354" eaLnBrk="1" fontAlgn="auto" hangingPunct="1">
              <a:spcBef>
                <a:spcPts val="0"/>
              </a:spcBef>
              <a:spcAft>
                <a:spcPts val="0"/>
              </a:spcAft>
              <a:defRPr/>
            </a:pPr>
            <a:r>
              <a:rPr lang="en-US" sz="1067" dirty="0">
                <a:solidFill>
                  <a:schemeClr val="bg1">
                    <a:lumMod val="65000"/>
                  </a:schemeClr>
                </a:solidFill>
                <a:latin typeface="PT Sans" panose="020B0503020203020204" pitchFamily="34" charset="0"/>
              </a:rPr>
              <a:t>www.yourwebsite.com</a:t>
            </a:r>
          </a:p>
        </p:txBody>
      </p:sp>
      <p:sp>
        <p:nvSpPr>
          <p:cNvPr id="8" name="TextBox 7"/>
          <p:cNvSpPr txBox="1"/>
          <p:nvPr/>
        </p:nvSpPr>
        <p:spPr>
          <a:xfrm>
            <a:off x="544513" y="6386513"/>
            <a:ext cx="2235200" cy="257175"/>
          </a:xfrm>
          <a:prstGeom prst="rect">
            <a:avLst/>
          </a:prstGeom>
          <a:noFill/>
        </p:spPr>
        <p:txBody>
          <a:bodyPr>
            <a:spAutoFit/>
          </a:bodyPr>
          <a:lstStyle/>
          <a:p>
            <a:pPr defTabSz="914354" eaLnBrk="1" fontAlgn="auto" hangingPunct="1">
              <a:spcBef>
                <a:spcPts val="0"/>
              </a:spcBef>
              <a:spcAft>
                <a:spcPts val="0"/>
              </a:spcAft>
              <a:defRPr/>
            </a:pPr>
            <a:r>
              <a:rPr lang="en-US" sz="1067" dirty="0">
                <a:solidFill>
                  <a:schemeClr val="bg1">
                    <a:lumMod val="65000"/>
                  </a:schemeClr>
                </a:solidFill>
                <a:latin typeface="PT Sans" panose="020B0503020203020204" pitchFamily="34" charset="0"/>
              </a:rPr>
              <a:t>yourmail@business.com</a:t>
            </a:r>
          </a:p>
        </p:txBody>
      </p:sp>
      <p:sp>
        <p:nvSpPr>
          <p:cNvPr id="9" name="Oval 8"/>
          <p:cNvSpPr/>
          <p:nvPr/>
        </p:nvSpPr>
        <p:spPr>
          <a:xfrm>
            <a:off x="11525250" y="6361113"/>
            <a:ext cx="274638" cy="274637"/>
          </a:xfrm>
          <a:prstGeom prst="ellips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en-US" sz="2400">
              <a:latin typeface="PT Sans" panose="020B0503020203020204" pitchFamily="34" charset="0"/>
            </a:endParaRPr>
          </a:p>
        </p:txBody>
      </p:sp>
    </p:spTree>
  </p:cSld>
  <p:clrMap bg1="lt1" tx1="dk1" bg2="lt2" tx2="dk2" accent1="accent1" accent2="accent2" accent3="accent3" accent4="accent4" accent5="accent5" accent6="accent6" hlink="hlink" folHlink="folHlink"/>
  <p:sldLayoutIdLst>
    <p:sldLayoutId id="2147483782" r:id="rId1"/>
    <p:sldLayoutId id="2147483723" r:id="rId2"/>
    <p:sldLayoutId id="2147483726" r:id="rId3"/>
    <p:sldLayoutId id="2147483727" r:id="rId4"/>
    <p:sldLayoutId id="2147483737" r:id="rId5"/>
    <p:sldLayoutId id="2147483784" r:id="rId6"/>
    <p:sldLayoutId id="2147483785" r:id="rId7"/>
    <p:sldLayoutId id="2147483786" r:id="rId8"/>
    <p:sldLayoutId id="2147483787" r:id="rId9"/>
    <p:sldLayoutId id="2147483777" r:id="rId10"/>
    <p:sldLayoutId id="2147483778" r:id="rId11"/>
    <p:sldLayoutId id="2147483779" r:id="rId12"/>
    <p:sldLayoutId id="2147483780" r:id="rId13"/>
    <p:sldLayoutId id="2147483781" r:id="rId14"/>
    <p:sldLayoutId id="2147483788" r:id="rId15"/>
    <p:sldLayoutId id="2147483770" r:id="rId16"/>
    <p:sldLayoutId id="2147483771" r:id="rId17"/>
    <p:sldLayoutId id="2147483789" r:id="rId18"/>
    <p:sldLayoutId id="2147483790" r:id="rId19"/>
    <p:sldLayoutId id="2147483791" r:id="rId20"/>
    <p:sldLayoutId id="2147483792" r:id="rId21"/>
    <p:sldLayoutId id="2147483776" r:id="rId22"/>
    <p:sldLayoutId id="2147483793" r:id="rId23"/>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hyperlink" Target="https://www.southernct.edu/directory/wasiukp1" TargetMode="External"/><Relationship Id="rId3" Type="http://schemas.openxmlformats.org/officeDocument/2006/relationships/image" Target="../media/image1.png"/><Relationship Id="rId7" Type="http://schemas.openxmlformats.org/officeDocument/2006/relationships/hyperlink" Target="mailto:Wasiukp1@southernct.edu"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7.jpg"/><Relationship Id="rId4" Type="http://schemas.openxmlformats.org/officeDocument/2006/relationships/image" Target="../media/image2.jpeg"/><Relationship Id="rId9" Type="http://schemas.openxmlformats.org/officeDocument/2006/relationships/hyperlink" Target="https://www.auditory-cognitive-science.com/contac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1.png"/><Relationship Id="rId21" Type="http://schemas.openxmlformats.org/officeDocument/2006/relationships/image" Target="../media/image43.png"/><Relationship Id="rId7" Type="http://schemas.openxmlformats.org/officeDocument/2006/relationships/image" Target="../media/image27.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25.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jpe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8.jpe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2.jpeg"/><Relationship Id="rId9" Type="http://schemas.openxmlformats.org/officeDocument/2006/relationships/image" Target="../media/image9.gif"/></Relationships>
</file>

<file path=ppt/slides/_rels/slide3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s://www.southernct.edu/directory/wasiukp1" TargetMode="External"/><Relationship Id="rId3" Type="http://schemas.openxmlformats.org/officeDocument/2006/relationships/image" Target="../media/image1.png"/><Relationship Id="rId7" Type="http://schemas.openxmlformats.org/officeDocument/2006/relationships/hyperlink" Target="mailto:Wasiukp1@southernct.edu" TargetMode="External"/><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7.jpg"/><Relationship Id="rId4" Type="http://schemas.openxmlformats.org/officeDocument/2006/relationships/image" Target="../media/image2.jpeg"/><Relationship Id="rId9" Type="http://schemas.openxmlformats.org/officeDocument/2006/relationships/hyperlink" Target="https://www.auditory-cognitive-science.com/contac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14.png"/><Relationship Id="rId3" Type="http://schemas.microsoft.com/office/2007/relationships/media" Target="../media/media2.wav"/><Relationship Id="rId7" Type="http://schemas.openxmlformats.org/officeDocument/2006/relationships/image" Target="../media/image1.png"/><Relationship Id="rId12" Type="http://schemas.microsoft.com/office/2007/relationships/hdphoto" Target="../media/hdphoto2.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13.png"/><Relationship Id="rId5" Type="http://schemas.openxmlformats.org/officeDocument/2006/relationships/slideLayout" Target="../slideLayouts/slideLayout1.xml"/><Relationship Id="rId15" Type="http://schemas.openxmlformats.org/officeDocument/2006/relationships/image" Target="../media/image16.JPEG"/><Relationship Id="rId10" Type="http://schemas.microsoft.com/office/2007/relationships/hdphoto" Target="../media/hdphoto1.wdp"/><Relationship Id="rId4" Type="http://schemas.openxmlformats.org/officeDocument/2006/relationships/audio" Target="../media/media2.wav"/><Relationship Id="rId9" Type="http://schemas.openxmlformats.org/officeDocument/2006/relationships/image" Target="../media/image12.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2.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2.jpeg"/><Relationship Id="rId9"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18.jpeg"/><Relationship Id="rId7"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2.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EDFC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C9FC28A-73C1-A540-848E-41403D08A14E}"/>
              </a:ext>
            </a:extLst>
          </p:cNvPr>
          <p:cNvSpPr txBox="1"/>
          <p:nvPr/>
        </p:nvSpPr>
        <p:spPr>
          <a:xfrm>
            <a:off x="559492" y="6047"/>
            <a:ext cx="11073008" cy="1384995"/>
          </a:xfrm>
          <a:prstGeom prst="rect">
            <a:avLst/>
          </a:prstGeom>
          <a:solidFill>
            <a:schemeClr val="bg1">
              <a:lumMod val="75000"/>
            </a:schemeClr>
          </a:solidFill>
          <a:ln>
            <a:solidFill>
              <a:srgbClr val="0033AD"/>
            </a:solidFill>
          </a:ln>
        </p:spPr>
        <p:txBody>
          <a:bodyPr wrap="square" rtlCol="0" anchor="ctr">
            <a:spAutoFit/>
          </a:bodyPr>
          <a:lstStyle/>
          <a:p>
            <a:pPr algn="ctr"/>
            <a:r>
              <a:rPr lang="en-US" sz="4200" b="1" dirty="0">
                <a:solidFill>
                  <a:sysClr val="windowText" lastClr="000000"/>
                </a:solidFill>
              </a:rPr>
              <a:t>Listening in Noisy &amp; Distracting Acoustic Environments for Autistic Adults</a:t>
            </a:r>
          </a:p>
        </p:txBody>
      </p:sp>
      <p:sp>
        <p:nvSpPr>
          <p:cNvPr id="15" name="TextBox 14">
            <a:extLst>
              <a:ext uri="{FF2B5EF4-FFF2-40B4-BE49-F238E27FC236}">
                <a16:creationId xmlns:a16="http://schemas.microsoft.com/office/drawing/2014/main" id="{8439DE12-193D-A045-AB8B-964DAECA8426}"/>
              </a:ext>
            </a:extLst>
          </p:cNvPr>
          <p:cNvSpPr txBox="1"/>
          <p:nvPr/>
        </p:nvSpPr>
        <p:spPr>
          <a:xfrm>
            <a:off x="1793052" y="4665748"/>
            <a:ext cx="8600814" cy="1107996"/>
          </a:xfrm>
          <a:prstGeom prst="rect">
            <a:avLst/>
          </a:prstGeom>
          <a:solidFill>
            <a:schemeClr val="bg1">
              <a:lumMod val="75000"/>
            </a:schemeClr>
          </a:solidFill>
          <a:ln>
            <a:solidFill>
              <a:srgbClr val="0033AD"/>
            </a:solidFill>
          </a:ln>
        </p:spPr>
        <p:txBody>
          <a:bodyPr wrap="square" rtlCol="0">
            <a:spAutoFit/>
          </a:bodyPr>
          <a:lstStyle/>
          <a:p>
            <a:pPr algn="ctr"/>
            <a:r>
              <a:rPr lang="en-US" sz="2600" b="1" dirty="0">
                <a:latin typeface="+mn-lt"/>
              </a:rPr>
              <a:t>Peter A. </a:t>
            </a:r>
            <a:r>
              <a:rPr lang="en-US" sz="2600" b="1" dirty="0" err="1">
                <a:latin typeface="+mn-lt"/>
              </a:rPr>
              <a:t>Wasiuk</a:t>
            </a:r>
            <a:r>
              <a:rPr lang="en-US" sz="2600" b="1" dirty="0">
                <a:latin typeface="+mn-lt"/>
              </a:rPr>
              <a:t>, </a:t>
            </a:r>
            <a:r>
              <a:rPr lang="en-US" sz="2600" b="1" dirty="0" err="1">
                <a:latin typeface="+mn-lt"/>
              </a:rPr>
              <a:t>Au.D</a:t>
            </a:r>
            <a:r>
              <a:rPr lang="en-US" sz="2600" b="1" dirty="0">
                <a:latin typeface="+mn-lt"/>
              </a:rPr>
              <a:t>., Ph.D., CCC-A</a:t>
            </a:r>
          </a:p>
          <a:p>
            <a:pPr algn="ctr"/>
            <a:r>
              <a:rPr lang="en-US" sz="2000" dirty="0">
                <a:latin typeface="+mn-lt"/>
              </a:rPr>
              <a:t>Assistant Professor</a:t>
            </a:r>
          </a:p>
          <a:p>
            <a:pPr algn="ctr"/>
            <a:r>
              <a:rPr lang="en-US" sz="2000" dirty="0"/>
              <a:t>Department of Communication Disorders, Southern Connecticut State University</a:t>
            </a:r>
          </a:p>
        </p:txBody>
      </p:sp>
      <p:sp>
        <p:nvSpPr>
          <p:cNvPr id="6" name="TextBox 5">
            <a:extLst>
              <a:ext uri="{FF2B5EF4-FFF2-40B4-BE49-F238E27FC236}">
                <a16:creationId xmlns:a16="http://schemas.microsoft.com/office/drawing/2014/main" id="{D9396B49-F8B0-7011-C4F7-587BDFBB81A7}"/>
              </a:ext>
            </a:extLst>
          </p:cNvPr>
          <p:cNvSpPr txBox="1"/>
          <p:nvPr/>
        </p:nvSpPr>
        <p:spPr>
          <a:xfrm>
            <a:off x="1795589" y="1504783"/>
            <a:ext cx="8600814" cy="492443"/>
          </a:xfrm>
          <a:prstGeom prst="rect">
            <a:avLst/>
          </a:prstGeom>
          <a:solidFill>
            <a:schemeClr val="bg1">
              <a:lumMod val="75000"/>
            </a:schemeClr>
          </a:solidFill>
          <a:ln>
            <a:solidFill>
              <a:srgbClr val="0033AD"/>
            </a:solidFill>
          </a:ln>
        </p:spPr>
        <p:txBody>
          <a:bodyPr wrap="square" rtlCol="0">
            <a:spAutoFit/>
          </a:bodyPr>
          <a:lstStyle/>
          <a:p>
            <a:pPr algn="ctr"/>
            <a:r>
              <a:rPr lang="en-US" sz="2600" dirty="0">
                <a:latin typeface="+mn-lt"/>
              </a:rPr>
              <a:t>Science of Autism </a:t>
            </a:r>
            <a:r>
              <a:rPr lang="en-US" sz="2600" dirty="0">
                <a:latin typeface="+mn-lt"/>
                <a:sym typeface="Wingdings" pitchFamily="2" charset="2"/>
              </a:rPr>
              <a:t> Friday, December 13</a:t>
            </a:r>
            <a:r>
              <a:rPr lang="en-US" sz="2600" baseline="30000" dirty="0">
                <a:latin typeface="+mn-lt"/>
                <a:sym typeface="Wingdings" pitchFamily="2" charset="2"/>
              </a:rPr>
              <a:t>th</a:t>
            </a:r>
            <a:r>
              <a:rPr lang="en-US" sz="2600" dirty="0">
                <a:latin typeface="+mn-lt"/>
                <a:sym typeface="Wingdings" pitchFamily="2" charset="2"/>
              </a:rPr>
              <a:t>, 2024 </a:t>
            </a:r>
            <a:endParaRPr lang="en-US" sz="2600" baseline="30000" dirty="0">
              <a:latin typeface="+mn-lt"/>
            </a:endParaRPr>
          </a:p>
        </p:txBody>
      </p:sp>
      <p:sp>
        <p:nvSpPr>
          <p:cNvPr id="13" name="TextBox 12">
            <a:extLst>
              <a:ext uri="{FF2B5EF4-FFF2-40B4-BE49-F238E27FC236}">
                <a16:creationId xmlns:a16="http://schemas.microsoft.com/office/drawing/2014/main" id="{DB45ED88-2D14-4FFF-77CC-D64B9C8559EC}"/>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24" name="Picture 23" descr="Text&#10;&#10;Description automatically generated with medium confidence">
            <a:extLst>
              <a:ext uri="{FF2B5EF4-FFF2-40B4-BE49-F238E27FC236}">
                <a16:creationId xmlns:a16="http://schemas.microsoft.com/office/drawing/2014/main" id="{A14394B6-CCFF-349C-8693-92B77A7C4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25" name="Picture 24" descr="Logo, company name&#10;&#10;Description automatically generated">
            <a:extLst>
              <a:ext uri="{FF2B5EF4-FFF2-40B4-BE49-F238E27FC236}">
                <a16:creationId xmlns:a16="http://schemas.microsoft.com/office/drawing/2014/main" id="{1E34679A-AA2B-4E29-FDB0-6B178C0A0D71}"/>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9" name="Graphic 8" descr="Brain in head outline">
            <a:extLst>
              <a:ext uri="{FF2B5EF4-FFF2-40B4-BE49-F238E27FC236}">
                <a16:creationId xmlns:a16="http://schemas.microsoft.com/office/drawing/2014/main" id="{9C7F9137-6704-3D14-E367-500763E7D1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6677" y="2317685"/>
            <a:ext cx="1784154" cy="1784154"/>
          </a:xfrm>
          <a:prstGeom prst="rect">
            <a:avLst/>
          </a:prstGeom>
        </p:spPr>
      </p:pic>
      <p:sp>
        <p:nvSpPr>
          <p:cNvPr id="10" name="Freeform 164">
            <a:extLst>
              <a:ext uri="{FF2B5EF4-FFF2-40B4-BE49-F238E27FC236}">
                <a16:creationId xmlns:a16="http://schemas.microsoft.com/office/drawing/2014/main" id="{B1EB859E-F2AF-FC9B-885A-4C0811794B4B}"/>
              </a:ext>
            </a:extLst>
          </p:cNvPr>
          <p:cNvSpPr>
            <a:spLocks/>
          </p:cNvSpPr>
          <p:nvPr/>
        </p:nvSpPr>
        <p:spPr bwMode="auto">
          <a:xfrm>
            <a:off x="893325" y="2436882"/>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11" name="Freeform 164">
            <a:extLst>
              <a:ext uri="{FF2B5EF4-FFF2-40B4-BE49-F238E27FC236}">
                <a16:creationId xmlns:a16="http://schemas.microsoft.com/office/drawing/2014/main" id="{09CBF46B-47B1-988D-2CC2-E5BB83273CF8}"/>
              </a:ext>
            </a:extLst>
          </p:cNvPr>
          <p:cNvSpPr>
            <a:spLocks/>
          </p:cNvSpPr>
          <p:nvPr/>
        </p:nvSpPr>
        <p:spPr bwMode="auto">
          <a:xfrm>
            <a:off x="49414" y="2739047"/>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164">
            <a:extLst>
              <a:ext uri="{FF2B5EF4-FFF2-40B4-BE49-F238E27FC236}">
                <a16:creationId xmlns:a16="http://schemas.microsoft.com/office/drawing/2014/main" id="{CFDE48DF-8BB6-C1C0-BF0E-DEB124512A31}"/>
              </a:ext>
            </a:extLst>
          </p:cNvPr>
          <p:cNvSpPr>
            <a:spLocks/>
          </p:cNvSpPr>
          <p:nvPr/>
        </p:nvSpPr>
        <p:spPr bwMode="auto">
          <a:xfrm>
            <a:off x="1444265" y="2095257"/>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2">
              <a:lumMod val="75000"/>
            </a:schemeClr>
          </a:solidFill>
          <a:ln>
            <a:solidFill>
              <a:schemeClr val="tx2">
                <a:lumMod val="75000"/>
              </a:schemeClr>
            </a:solidFill>
          </a:ln>
        </p:spPr>
        <p:txBody>
          <a:bodyPr vert="horz" wrap="square" lIns="91440" tIns="45720" rIns="91440" bIns="45720" numCol="1" anchor="t" anchorCtr="0" compatLnSpc="1">
            <a:prstTxWarp prst="textNoShape">
              <a:avLst/>
            </a:prstTxWarp>
          </a:bodyPr>
          <a:lstStyle/>
          <a:p>
            <a:endParaRPr lang="en-US"/>
          </a:p>
        </p:txBody>
      </p:sp>
      <p:sp>
        <p:nvSpPr>
          <p:cNvPr id="26" name="Freeform 164">
            <a:extLst>
              <a:ext uri="{FF2B5EF4-FFF2-40B4-BE49-F238E27FC236}">
                <a16:creationId xmlns:a16="http://schemas.microsoft.com/office/drawing/2014/main" id="{DCA7BF43-3618-8B25-5B8B-CA25F594B1E9}"/>
              </a:ext>
            </a:extLst>
          </p:cNvPr>
          <p:cNvSpPr>
            <a:spLocks/>
          </p:cNvSpPr>
          <p:nvPr/>
        </p:nvSpPr>
        <p:spPr bwMode="auto">
          <a:xfrm>
            <a:off x="630749" y="3155005"/>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accent4">
              <a:lumMod val="50000"/>
            </a:schemeClr>
          </a:solidFill>
          <a:ln>
            <a:solidFill>
              <a:schemeClr val="accent4">
                <a:lumMod val="50000"/>
              </a:schemeClr>
            </a:solidFill>
          </a:ln>
        </p:spPr>
        <p:txBody>
          <a:bodyPr vert="horz" wrap="square" lIns="91440" tIns="45720" rIns="91440" bIns="45720" numCol="1" anchor="t" anchorCtr="0" compatLnSpc="1">
            <a:prstTxWarp prst="textNoShape">
              <a:avLst/>
            </a:prstTxWarp>
          </a:bodyPr>
          <a:lstStyle/>
          <a:p>
            <a:endParaRPr lang="en-US"/>
          </a:p>
        </p:txBody>
      </p:sp>
      <p:sp>
        <p:nvSpPr>
          <p:cNvPr id="27" name="Freeform 164">
            <a:extLst>
              <a:ext uri="{FF2B5EF4-FFF2-40B4-BE49-F238E27FC236}">
                <a16:creationId xmlns:a16="http://schemas.microsoft.com/office/drawing/2014/main" id="{A347EECF-FE89-7DCE-E591-C1244B633058}"/>
              </a:ext>
            </a:extLst>
          </p:cNvPr>
          <p:cNvSpPr>
            <a:spLocks/>
          </p:cNvSpPr>
          <p:nvPr/>
        </p:nvSpPr>
        <p:spPr bwMode="auto">
          <a:xfrm>
            <a:off x="1384770" y="2772184"/>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bg2">
              <a:lumMod val="60000"/>
              <a:lumOff val="40000"/>
            </a:schemeClr>
          </a:solidFill>
          <a:ln>
            <a:solidFill>
              <a:schemeClr val="bg2">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28" name="Freeform 164">
            <a:extLst>
              <a:ext uri="{FF2B5EF4-FFF2-40B4-BE49-F238E27FC236}">
                <a16:creationId xmlns:a16="http://schemas.microsoft.com/office/drawing/2014/main" id="{075B08E3-C328-A0C2-52C9-8497AE4CF212}"/>
              </a:ext>
            </a:extLst>
          </p:cNvPr>
          <p:cNvSpPr>
            <a:spLocks/>
          </p:cNvSpPr>
          <p:nvPr/>
        </p:nvSpPr>
        <p:spPr bwMode="auto">
          <a:xfrm>
            <a:off x="342478" y="1870770"/>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7030A0"/>
          </a:solidFill>
          <a:ln>
            <a:solidFill>
              <a:srgbClr val="7030A0"/>
            </a:solidFill>
          </a:ln>
        </p:spPr>
        <p:txBody>
          <a:bodyPr vert="horz" wrap="square" lIns="91440" tIns="45720" rIns="91440" bIns="45720" numCol="1" anchor="t" anchorCtr="0" compatLnSpc="1">
            <a:prstTxWarp prst="textNoShape">
              <a:avLst/>
            </a:prstTxWarp>
          </a:bodyPr>
          <a:lstStyle/>
          <a:p>
            <a:endParaRPr lang="en-US"/>
          </a:p>
        </p:txBody>
      </p:sp>
      <p:sp>
        <p:nvSpPr>
          <p:cNvPr id="29" name="Freeform 164">
            <a:extLst>
              <a:ext uri="{FF2B5EF4-FFF2-40B4-BE49-F238E27FC236}">
                <a16:creationId xmlns:a16="http://schemas.microsoft.com/office/drawing/2014/main" id="{1860B068-90D3-2C1A-E039-44B1DC242F8D}"/>
              </a:ext>
            </a:extLst>
          </p:cNvPr>
          <p:cNvSpPr>
            <a:spLocks/>
          </p:cNvSpPr>
          <p:nvPr/>
        </p:nvSpPr>
        <p:spPr bwMode="auto">
          <a:xfrm>
            <a:off x="9537787" y="2551838"/>
            <a:ext cx="2023468" cy="1357312"/>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30" name="Right Arrow 29">
            <a:extLst>
              <a:ext uri="{FF2B5EF4-FFF2-40B4-BE49-F238E27FC236}">
                <a16:creationId xmlns:a16="http://schemas.microsoft.com/office/drawing/2014/main" id="{B91732E4-BA19-8503-3E84-6F9D085C7850}"/>
              </a:ext>
            </a:extLst>
          </p:cNvPr>
          <p:cNvSpPr/>
          <p:nvPr/>
        </p:nvSpPr>
        <p:spPr>
          <a:xfrm>
            <a:off x="8447610" y="3046696"/>
            <a:ext cx="736586" cy="396176"/>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E53E88F-4585-E59E-EEBD-2A26C6AF4363}"/>
              </a:ext>
            </a:extLst>
          </p:cNvPr>
          <p:cNvGrpSpPr/>
          <p:nvPr/>
        </p:nvGrpSpPr>
        <p:grpSpPr>
          <a:xfrm>
            <a:off x="4466997" y="2516114"/>
            <a:ext cx="965160" cy="1428760"/>
            <a:chOff x="5761401" y="3525321"/>
            <a:chExt cx="210369" cy="328780"/>
          </a:xfrm>
          <a:solidFill>
            <a:srgbClr val="001489"/>
          </a:solidFill>
        </p:grpSpPr>
        <p:sp>
          <p:nvSpPr>
            <p:cNvPr id="32" name="Freeform 157">
              <a:extLst>
                <a:ext uri="{FF2B5EF4-FFF2-40B4-BE49-F238E27FC236}">
                  <a16:creationId xmlns:a16="http://schemas.microsoft.com/office/drawing/2014/main" id="{42FE3A55-49B2-EB4C-BE17-A8C51C31CC16}"/>
                </a:ext>
              </a:extLst>
            </p:cNvPr>
            <p:cNvSpPr>
              <a:spLocks/>
            </p:cNvSpPr>
            <p:nvPr/>
          </p:nvSpPr>
          <p:spPr bwMode="auto">
            <a:xfrm>
              <a:off x="5761401" y="3525321"/>
              <a:ext cx="210369" cy="328780"/>
            </a:xfrm>
            <a:custGeom>
              <a:avLst/>
              <a:gdLst>
                <a:gd name="T0" fmla="*/ 83 w 85"/>
                <a:gd name="T1" fmla="*/ 33 h 133"/>
                <a:gd name="T2" fmla="*/ 64 w 85"/>
                <a:gd name="T3" fmla="*/ 10 h 133"/>
                <a:gd name="T4" fmla="*/ 19 w 85"/>
                <a:gd name="T5" fmla="*/ 13 h 133"/>
                <a:gd name="T6" fmla="*/ 4 w 85"/>
                <a:gd name="T7" fmla="*/ 36 h 133"/>
                <a:gd name="T8" fmla="*/ 2 w 85"/>
                <a:gd name="T9" fmla="*/ 60 h 133"/>
                <a:gd name="T10" fmla="*/ 5 w 85"/>
                <a:gd name="T11" fmla="*/ 62 h 133"/>
                <a:gd name="T12" fmla="*/ 7 w 85"/>
                <a:gd name="T13" fmla="*/ 59 h 133"/>
                <a:gd name="T14" fmla="*/ 7 w 85"/>
                <a:gd name="T15" fmla="*/ 59 h 133"/>
                <a:gd name="T16" fmla="*/ 23 w 85"/>
                <a:gd name="T17" fmla="*/ 17 h 133"/>
                <a:gd name="T18" fmla="*/ 62 w 85"/>
                <a:gd name="T19" fmla="*/ 15 h 133"/>
                <a:gd name="T20" fmla="*/ 78 w 85"/>
                <a:gd name="T21" fmla="*/ 34 h 133"/>
                <a:gd name="T22" fmla="*/ 71 w 85"/>
                <a:gd name="T23" fmla="*/ 76 h 133"/>
                <a:gd name="T24" fmla="*/ 59 w 85"/>
                <a:gd name="T25" fmla="*/ 99 h 133"/>
                <a:gd name="T26" fmla="*/ 58 w 85"/>
                <a:gd name="T27" fmla="*/ 99 h 133"/>
                <a:gd name="T28" fmla="*/ 58 w 85"/>
                <a:gd name="T29" fmla="*/ 99 h 133"/>
                <a:gd name="T30" fmla="*/ 43 w 85"/>
                <a:gd name="T31" fmla="*/ 124 h 133"/>
                <a:gd name="T32" fmla="*/ 27 w 85"/>
                <a:gd name="T33" fmla="*/ 127 h 133"/>
                <a:gd name="T34" fmla="*/ 15 w 85"/>
                <a:gd name="T35" fmla="*/ 119 h 133"/>
                <a:gd name="T36" fmla="*/ 11 w 85"/>
                <a:gd name="T37" fmla="*/ 106 h 133"/>
                <a:gd name="T38" fmla="*/ 11 w 85"/>
                <a:gd name="T39" fmla="*/ 105 h 133"/>
                <a:gd name="T40" fmla="*/ 8 w 85"/>
                <a:gd name="T41" fmla="*/ 103 h 133"/>
                <a:gd name="T42" fmla="*/ 6 w 85"/>
                <a:gd name="T43" fmla="*/ 105 h 133"/>
                <a:gd name="T44" fmla="*/ 26 w 85"/>
                <a:gd name="T45" fmla="*/ 132 h 133"/>
                <a:gd name="T46" fmla="*/ 32 w 85"/>
                <a:gd name="T47" fmla="*/ 133 h 133"/>
                <a:gd name="T48" fmla="*/ 46 w 85"/>
                <a:gd name="T49" fmla="*/ 128 h 133"/>
                <a:gd name="T50" fmla="*/ 63 w 85"/>
                <a:gd name="T51" fmla="*/ 102 h 133"/>
                <a:gd name="T52" fmla="*/ 76 w 85"/>
                <a:gd name="T53" fmla="*/ 78 h 133"/>
                <a:gd name="T54" fmla="*/ 84 w 85"/>
                <a:gd name="T55" fmla="*/ 56 h 133"/>
                <a:gd name="T56" fmla="*/ 83 w 85"/>
                <a:gd name="T5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3">
                  <a:moveTo>
                    <a:pt x="83" y="33"/>
                  </a:moveTo>
                  <a:cubicBezTo>
                    <a:pt x="81" y="23"/>
                    <a:pt x="74" y="15"/>
                    <a:pt x="64" y="10"/>
                  </a:cubicBezTo>
                  <a:cubicBezTo>
                    <a:pt x="42" y="0"/>
                    <a:pt x="28" y="6"/>
                    <a:pt x="19" y="13"/>
                  </a:cubicBezTo>
                  <a:cubicBezTo>
                    <a:pt x="13" y="18"/>
                    <a:pt x="7" y="27"/>
                    <a:pt x="4" y="36"/>
                  </a:cubicBezTo>
                  <a:cubicBezTo>
                    <a:pt x="1" y="45"/>
                    <a:pt x="0" y="53"/>
                    <a:pt x="2" y="60"/>
                  </a:cubicBezTo>
                  <a:cubicBezTo>
                    <a:pt x="2" y="61"/>
                    <a:pt x="3" y="62"/>
                    <a:pt x="5" y="62"/>
                  </a:cubicBezTo>
                  <a:cubicBezTo>
                    <a:pt x="6" y="62"/>
                    <a:pt x="7" y="60"/>
                    <a:pt x="7" y="59"/>
                  </a:cubicBezTo>
                  <a:cubicBezTo>
                    <a:pt x="7" y="59"/>
                    <a:pt x="7" y="59"/>
                    <a:pt x="7" y="59"/>
                  </a:cubicBezTo>
                  <a:cubicBezTo>
                    <a:pt x="5" y="49"/>
                    <a:pt x="9" y="28"/>
                    <a:pt x="23" y="17"/>
                  </a:cubicBezTo>
                  <a:cubicBezTo>
                    <a:pt x="33" y="9"/>
                    <a:pt x="47" y="8"/>
                    <a:pt x="62" y="15"/>
                  </a:cubicBezTo>
                  <a:cubicBezTo>
                    <a:pt x="70" y="19"/>
                    <a:pt x="76" y="26"/>
                    <a:pt x="78" y="34"/>
                  </a:cubicBezTo>
                  <a:cubicBezTo>
                    <a:pt x="82" y="48"/>
                    <a:pt x="77" y="64"/>
                    <a:pt x="71" y="76"/>
                  </a:cubicBezTo>
                  <a:cubicBezTo>
                    <a:pt x="66" y="89"/>
                    <a:pt x="59" y="99"/>
                    <a:pt x="59" y="99"/>
                  </a:cubicBezTo>
                  <a:cubicBezTo>
                    <a:pt x="58" y="99"/>
                    <a:pt x="58" y="99"/>
                    <a:pt x="58" y="99"/>
                  </a:cubicBezTo>
                  <a:cubicBezTo>
                    <a:pt x="58" y="99"/>
                    <a:pt x="58" y="99"/>
                    <a:pt x="58" y="99"/>
                  </a:cubicBezTo>
                  <a:cubicBezTo>
                    <a:pt x="54" y="111"/>
                    <a:pt x="49" y="119"/>
                    <a:pt x="43" y="124"/>
                  </a:cubicBezTo>
                  <a:cubicBezTo>
                    <a:pt x="38" y="127"/>
                    <a:pt x="33" y="128"/>
                    <a:pt x="27" y="127"/>
                  </a:cubicBezTo>
                  <a:cubicBezTo>
                    <a:pt x="23" y="126"/>
                    <a:pt x="18" y="123"/>
                    <a:pt x="15" y="119"/>
                  </a:cubicBezTo>
                  <a:cubicBezTo>
                    <a:pt x="12" y="115"/>
                    <a:pt x="11" y="110"/>
                    <a:pt x="11" y="106"/>
                  </a:cubicBezTo>
                  <a:cubicBezTo>
                    <a:pt x="11" y="106"/>
                    <a:pt x="11" y="106"/>
                    <a:pt x="11" y="105"/>
                  </a:cubicBezTo>
                  <a:cubicBezTo>
                    <a:pt x="11" y="104"/>
                    <a:pt x="10" y="103"/>
                    <a:pt x="8" y="103"/>
                  </a:cubicBezTo>
                  <a:cubicBezTo>
                    <a:pt x="7" y="103"/>
                    <a:pt x="6" y="104"/>
                    <a:pt x="6" y="105"/>
                  </a:cubicBezTo>
                  <a:cubicBezTo>
                    <a:pt x="5" y="117"/>
                    <a:pt x="14" y="129"/>
                    <a:pt x="26" y="132"/>
                  </a:cubicBezTo>
                  <a:cubicBezTo>
                    <a:pt x="28" y="133"/>
                    <a:pt x="30" y="133"/>
                    <a:pt x="32" y="133"/>
                  </a:cubicBezTo>
                  <a:cubicBezTo>
                    <a:pt x="37" y="133"/>
                    <a:pt x="42" y="131"/>
                    <a:pt x="46" y="128"/>
                  </a:cubicBezTo>
                  <a:cubicBezTo>
                    <a:pt x="53" y="123"/>
                    <a:pt x="59" y="114"/>
                    <a:pt x="63" y="102"/>
                  </a:cubicBezTo>
                  <a:cubicBezTo>
                    <a:pt x="64" y="100"/>
                    <a:pt x="71" y="91"/>
                    <a:pt x="76" y="78"/>
                  </a:cubicBezTo>
                  <a:cubicBezTo>
                    <a:pt x="80" y="70"/>
                    <a:pt x="82" y="63"/>
                    <a:pt x="84" y="56"/>
                  </a:cubicBezTo>
                  <a:cubicBezTo>
                    <a:pt x="85" y="47"/>
                    <a:pt x="85" y="39"/>
                    <a:pt x="83" y="3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58">
              <a:extLst>
                <a:ext uri="{FF2B5EF4-FFF2-40B4-BE49-F238E27FC236}">
                  <a16:creationId xmlns:a16="http://schemas.microsoft.com/office/drawing/2014/main" id="{159C8AC8-34D8-5A11-69C9-C1E367269D09}"/>
                </a:ext>
              </a:extLst>
            </p:cNvPr>
            <p:cNvSpPr>
              <a:spLocks/>
            </p:cNvSpPr>
            <p:nvPr/>
          </p:nvSpPr>
          <p:spPr bwMode="auto">
            <a:xfrm>
              <a:off x="5820607" y="3569411"/>
              <a:ext cx="114633" cy="57946"/>
            </a:xfrm>
            <a:custGeom>
              <a:avLst/>
              <a:gdLst>
                <a:gd name="T0" fmla="*/ 46 w 46"/>
                <a:gd name="T1" fmla="*/ 19 h 23"/>
                <a:gd name="T2" fmla="*/ 46 w 46"/>
                <a:gd name="T3" fmla="*/ 19 h 23"/>
                <a:gd name="T4" fmla="*/ 29 w 46"/>
                <a:gd name="T5" fmla="*/ 3 h 23"/>
                <a:gd name="T6" fmla="*/ 2 w 46"/>
                <a:gd name="T7" fmla="*/ 8 h 23"/>
                <a:gd name="T8" fmla="*/ 2 w 46"/>
                <a:gd name="T9" fmla="*/ 8 h 23"/>
                <a:gd name="T10" fmla="*/ 2 w 46"/>
                <a:gd name="T11" fmla="*/ 8 h 23"/>
                <a:gd name="T12" fmla="*/ 0 w 46"/>
                <a:gd name="T13" fmla="*/ 10 h 23"/>
                <a:gd name="T14" fmla="*/ 3 w 46"/>
                <a:gd name="T15" fmla="*/ 13 h 23"/>
                <a:gd name="T16" fmla="*/ 4 w 46"/>
                <a:gd name="T17" fmla="*/ 12 h 23"/>
                <a:gd name="T18" fmla="*/ 27 w 46"/>
                <a:gd name="T19" fmla="*/ 8 h 23"/>
                <a:gd name="T20" fmla="*/ 41 w 46"/>
                <a:gd name="T21" fmla="*/ 21 h 23"/>
                <a:gd name="T22" fmla="*/ 44 w 46"/>
                <a:gd name="T23" fmla="*/ 23 h 23"/>
                <a:gd name="T24" fmla="*/ 46 w 46"/>
                <a:gd name="T25" fmla="*/ 20 h 23"/>
                <a:gd name="T26" fmla="*/ 46 w 46"/>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3">
                  <a:moveTo>
                    <a:pt x="46" y="19"/>
                  </a:moveTo>
                  <a:cubicBezTo>
                    <a:pt x="46" y="19"/>
                    <a:pt x="46" y="19"/>
                    <a:pt x="46" y="19"/>
                  </a:cubicBezTo>
                  <a:cubicBezTo>
                    <a:pt x="42" y="11"/>
                    <a:pt x="36" y="5"/>
                    <a:pt x="29" y="3"/>
                  </a:cubicBezTo>
                  <a:cubicBezTo>
                    <a:pt x="16" y="0"/>
                    <a:pt x="3" y="7"/>
                    <a:pt x="2" y="8"/>
                  </a:cubicBezTo>
                  <a:cubicBezTo>
                    <a:pt x="2" y="8"/>
                    <a:pt x="2" y="8"/>
                    <a:pt x="2" y="8"/>
                  </a:cubicBezTo>
                  <a:cubicBezTo>
                    <a:pt x="2" y="8"/>
                    <a:pt x="2" y="8"/>
                    <a:pt x="2" y="8"/>
                  </a:cubicBezTo>
                  <a:cubicBezTo>
                    <a:pt x="1" y="8"/>
                    <a:pt x="0" y="9"/>
                    <a:pt x="0" y="10"/>
                  </a:cubicBezTo>
                  <a:cubicBezTo>
                    <a:pt x="0" y="11"/>
                    <a:pt x="2" y="13"/>
                    <a:pt x="3" y="13"/>
                  </a:cubicBezTo>
                  <a:cubicBezTo>
                    <a:pt x="4" y="13"/>
                    <a:pt x="4" y="12"/>
                    <a:pt x="4" y="12"/>
                  </a:cubicBezTo>
                  <a:cubicBezTo>
                    <a:pt x="5" y="12"/>
                    <a:pt x="16" y="5"/>
                    <a:pt x="27" y="8"/>
                  </a:cubicBezTo>
                  <a:cubicBezTo>
                    <a:pt x="33" y="10"/>
                    <a:pt x="38" y="14"/>
                    <a:pt x="41" y="21"/>
                  </a:cubicBezTo>
                  <a:cubicBezTo>
                    <a:pt x="42" y="22"/>
                    <a:pt x="43" y="23"/>
                    <a:pt x="44" y="23"/>
                  </a:cubicBezTo>
                  <a:cubicBezTo>
                    <a:pt x="45" y="23"/>
                    <a:pt x="46" y="22"/>
                    <a:pt x="46" y="20"/>
                  </a:cubicBezTo>
                  <a:cubicBezTo>
                    <a:pt x="46" y="20"/>
                    <a:pt x="46" y="19"/>
                    <a:pt x="46" y="1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59">
              <a:extLst>
                <a:ext uri="{FF2B5EF4-FFF2-40B4-BE49-F238E27FC236}">
                  <a16:creationId xmlns:a16="http://schemas.microsoft.com/office/drawing/2014/main" id="{BCA86F70-FB1B-2A41-1DB2-DABA806A3909}"/>
                </a:ext>
              </a:extLst>
            </p:cNvPr>
            <p:cNvSpPr>
              <a:spLocks/>
            </p:cNvSpPr>
            <p:nvPr/>
          </p:nvSpPr>
          <p:spPr bwMode="auto">
            <a:xfrm>
              <a:off x="5809269" y="3638694"/>
              <a:ext cx="90698" cy="153683"/>
            </a:xfrm>
            <a:custGeom>
              <a:avLst/>
              <a:gdLst>
                <a:gd name="T0" fmla="*/ 34 w 37"/>
                <a:gd name="T1" fmla="*/ 9 h 62"/>
                <a:gd name="T2" fmla="*/ 24 w 37"/>
                <a:gd name="T3" fmla="*/ 1 h 62"/>
                <a:gd name="T4" fmla="*/ 9 w 37"/>
                <a:gd name="T5" fmla="*/ 6 h 62"/>
                <a:gd name="T6" fmla="*/ 8 w 37"/>
                <a:gd name="T7" fmla="*/ 6 h 62"/>
                <a:gd name="T8" fmla="*/ 8 w 37"/>
                <a:gd name="T9" fmla="*/ 6 h 62"/>
                <a:gd name="T10" fmla="*/ 7 w 37"/>
                <a:gd name="T11" fmla="*/ 8 h 62"/>
                <a:gd name="T12" fmla="*/ 10 w 37"/>
                <a:gd name="T13" fmla="*/ 10 h 62"/>
                <a:gd name="T14" fmla="*/ 12 w 37"/>
                <a:gd name="T15" fmla="*/ 10 h 62"/>
                <a:gd name="T16" fmla="*/ 23 w 37"/>
                <a:gd name="T17" fmla="*/ 7 h 62"/>
                <a:gd name="T18" fmla="*/ 29 w 37"/>
                <a:gd name="T19" fmla="*/ 11 h 62"/>
                <a:gd name="T20" fmla="*/ 25 w 37"/>
                <a:gd name="T21" fmla="*/ 29 h 62"/>
                <a:gd name="T22" fmla="*/ 18 w 37"/>
                <a:gd name="T23" fmla="*/ 37 h 62"/>
                <a:gd name="T24" fmla="*/ 13 w 37"/>
                <a:gd name="T25" fmla="*/ 53 h 62"/>
                <a:gd name="T26" fmla="*/ 12 w 37"/>
                <a:gd name="T27" fmla="*/ 57 h 62"/>
                <a:gd name="T28" fmla="*/ 12 w 37"/>
                <a:gd name="T29" fmla="*/ 57 h 62"/>
                <a:gd name="T30" fmla="*/ 9 w 37"/>
                <a:gd name="T31" fmla="*/ 55 h 62"/>
                <a:gd name="T32" fmla="*/ 6 w 37"/>
                <a:gd name="T33" fmla="*/ 34 h 62"/>
                <a:gd name="T34" fmla="*/ 6 w 37"/>
                <a:gd name="T35" fmla="*/ 34 h 62"/>
                <a:gd name="T36" fmla="*/ 3 w 37"/>
                <a:gd name="T37" fmla="*/ 31 h 62"/>
                <a:gd name="T38" fmla="*/ 0 w 37"/>
                <a:gd name="T39" fmla="*/ 34 h 62"/>
                <a:gd name="T40" fmla="*/ 0 w 37"/>
                <a:gd name="T41" fmla="*/ 43 h 62"/>
                <a:gd name="T42" fmla="*/ 5 w 37"/>
                <a:gd name="T43" fmla="*/ 59 h 62"/>
                <a:gd name="T44" fmla="*/ 12 w 37"/>
                <a:gd name="T45" fmla="*/ 62 h 62"/>
                <a:gd name="T46" fmla="*/ 12 w 37"/>
                <a:gd name="T47" fmla="*/ 62 h 62"/>
                <a:gd name="T48" fmla="*/ 17 w 37"/>
                <a:gd name="T49" fmla="*/ 59 h 62"/>
                <a:gd name="T50" fmla="*/ 18 w 37"/>
                <a:gd name="T51" fmla="*/ 54 h 62"/>
                <a:gd name="T52" fmla="*/ 23 w 37"/>
                <a:gd name="T53" fmla="*/ 40 h 62"/>
                <a:gd name="T54" fmla="*/ 29 w 37"/>
                <a:gd name="T55" fmla="*/ 32 h 62"/>
                <a:gd name="T56" fmla="*/ 35 w 37"/>
                <a:gd name="T57" fmla="*/ 21 h 62"/>
                <a:gd name="T58" fmla="*/ 34 w 37"/>
                <a:gd name="T5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2">
                  <a:moveTo>
                    <a:pt x="34" y="9"/>
                  </a:moveTo>
                  <a:cubicBezTo>
                    <a:pt x="32" y="5"/>
                    <a:pt x="28" y="2"/>
                    <a:pt x="24" y="1"/>
                  </a:cubicBezTo>
                  <a:cubicBezTo>
                    <a:pt x="17" y="0"/>
                    <a:pt x="10" y="5"/>
                    <a:pt x="9" y="6"/>
                  </a:cubicBezTo>
                  <a:cubicBezTo>
                    <a:pt x="9" y="6"/>
                    <a:pt x="8" y="6"/>
                    <a:pt x="8" y="6"/>
                  </a:cubicBezTo>
                  <a:cubicBezTo>
                    <a:pt x="8" y="6"/>
                    <a:pt x="8" y="6"/>
                    <a:pt x="8" y="6"/>
                  </a:cubicBezTo>
                  <a:cubicBezTo>
                    <a:pt x="8" y="6"/>
                    <a:pt x="7" y="7"/>
                    <a:pt x="7" y="8"/>
                  </a:cubicBezTo>
                  <a:cubicBezTo>
                    <a:pt x="7" y="9"/>
                    <a:pt x="9" y="10"/>
                    <a:pt x="10" y="10"/>
                  </a:cubicBezTo>
                  <a:cubicBezTo>
                    <a:pt x="11" y="10"/>
                    <a:pt x="11" y="10"/>
                    <a:pt x="12" y="10"/>
                  </a:cubicBezTo>
                  <a:cubicBezTo>
                    <a:pt x="12" y="10"/>
                    <a:pt x="18" y="6"/>
                    <a:pt x="23" y="7"/>
                  </a:cubicBezTo>
                  <a:cubicBezTo>
                    <a:pt x="26" y="7"/>
                    <a:pt x="28" y="9"/>
                    <a:pt x="29" y="11"/>
                  </a:cubicBezTo>
                  <a:cubicBezTo>
                    <a:pt x="33" y="17"/>
                    <a:pt x="30" y="21"/>
                    <a:pt x="25" y="29"/>
                  </a:cubicBezTo>
                  <a:cubicBezTo>
                    <a:pt x="23" y="31"/>
                    <a:pt x="20" y="34"/>
                    <a:pt x="18" y="37"/>
                  </a:cubicBezTo>
                  <a:cubicBezTo>
                    <a:pt x="14" y="44"/>
                    <a:pt x="14" y="49"/>
                    <a:pt x="13" y="53"/>
                  </a:cubicBezTo>
                  <a:cubicBezTo>
                    <a:pt x="13" y="54"/>
                    <a:pt x="13" y="56"/>
                    <a:pt x="12" y="57"/>
                  </a:cubicBezTo>
                  <a:cubicBezTo>
                    <a:pt x="12" y="57"/>
                    <a:pt x="12" y="57"/>
                    <a:pt x="12" y="57"/>
                  </a:cubicBezTo>
                  <a:cubicBezTo>
                    <a:pt x="11" y="57"/>
                    <a:pt x="10" y="56"/>
                    <a:pt x="9" y="55"/>
                  </a:cubicBezTo>
                  <a:cubicBezTo>
                    <a:pt x="6" y="52"/>
                    <a:pt x="5" y="40"/>
                    <a:pt x="6" y="34"/>
                  </a:cubicBezTo>
                  <a:cubicBezTo>
                    <a:pt x="6" y="34"/>
                    <a:pt x="6" y="34"/>
                    <a:pt x="6" y="34"/>
                  </a:cubicBezTo>
                  <a:cubicBezTo>
                    <a:pt x="6" y="32"/>
                    <a:pt x="4" y="31"/>
                    <a:pt x="3" y="31"/>
                  </a:cubicBezTo>
                  <a:cubicBezTo>
                    <a:pt x="2" y="31"/>
                    <a:pt x="0" y="32"/>
                    <a:pt x="0" y="34"/>
                  </a:cubicBezTo>
                  <a:cubicBezTo>
                    <a:pt x="0" y="34"/>
                    <a:pt x="0" y="38"/>
                    <a:pt x="0" y="43"/>
                  </a:cubicBezTo>
                  <a:cubicBezTo>
                    <a:pt x="1" y="51"/>
                    <a:pt x="3" y="56"/>
                    <a:pt x="5" y="59"/>
                  </a:cubicBezTo>
                  <a:cubicBezTo>
                    <a:pt x="7" y="61"/>
                    <a:pt x="9" y="62"/>
                    <a:pt x="12" y="62"/>
                  </a:cubicBezTo>
                  <a:cubicBezTo>
                    <a:pt x="12" y="62"/>
                    <a:pt x="12" y="62"/>
                    <a:pt x="12" y="62"/>
                  </a:cubicBezTo>
                  <a:cubicBezTo>
                    <a:pt x="15" y="62"/>
                    <a:pt x="16" y="60"/>
                    <a:pt x="17" y="59"/>
                  </a:cubicBezTo>
                  <a:cubicBezTo>
                    <a:pt x="18" y="58"/>
                    <a:pt x="18" y="56"/>
                    <a:pt x="18" y="54"/>
                  </a:cubicBezTo>
                  <a:cubicBezTo>
                    <a:pt x="19" y="50"/>
                    <a:pt x="19" y="46"/>
                    <a:pt x="23" y="40"/>
                  </a:cubicBezTo>
                  <a:cubicBezTo>
                    <a:pt x="25" y="37"/>
                    <a:pt x="27" y="35"/>
                    <a:pt x="29" y="32"/>
                  </a:cubicBezTo>
                  <a:cubicBezTo>
                    <a:pt x="32" y="28"/>
                    <a:pt x="34" y="25"/>
                    <a:pt x="35" y="21"/>
                  </a:cubicBezTo>
                  <a:cubicBezTo>
                    <a:pt x="37" y="17"/>
                    <a:pt x="37" y="13"/>
                    <a:pt x="34" y="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5" name="Multiply 34">
            <a:extLst>
              <a:ext uri="{FF2B5EF4-FFF2-40B4-BE49-F238E27FC236}">
                <a16:creationId xmlns:a16="http://schemas.microsoft.com/office/drawing/2014/main" id="{4317E1E5-9307-5BFA-ACE8-4783DD41AE95}"/>
              </a:ext>
            </a:extLst>
          </p:cNvPr>
          <p:cNvSpPr/>
          <p:nvPr/>
        </p:nvSpPr>
        <p:spPr>
          <a:xfrm>
            <a:off x="5600700" y="2737044"/>
            <a:ext cx="990600" cy="986900"/>
          </a:xfrm>
          <a:prstGeom prst="mathMultiply">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9AA3E251-C536-36DB-2CBA-3B9C96C5644A}"/>
              </a:ext>
            </a:extLst>
          </p:cNvPr>
          <p:cNvSpPr/>
          <p:nvPr/>
        </p:nvSpPr>
        <p:spPr>
          <a:xfrm>
            <a:off x="3420824" y="3032406"/>
            <a:ext cx="736586" cy="396176"/>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068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39C4DE7-D113-9245-8F08-7D6610E2A89A}"/>
              </a:ext>
            </a:extLst>
          </p:cNvPr>
          <p:cNvSpPr txBox="1">
            <a:spLocks/>
          </p:cNvSpPr>
          <p:nvPr/>
        </p:nvSpPr>
        <p:spPr>
          <a:xfrm>
            <a:off x="685767" y="155941"/>
            <a:ext cx="10833096" cy="81259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800" dirty="0">
                <a:latin typeface="+mn-lt"/>
              </a:rPr>
              <a:t>Yet… </a:t>
            </a:r>
            <a:r>
              <a:rPr lang="en-US" sz="2800" b="1" dirty="0">
                <a:latin typeface="+mn-lt"/>
              </a:rPr>
              <a:t>little work has been done </a:t>
            </a:r>
            <a:r>
              <a:rPr lang="en-US" sz="2800" dirty="0">
                <a:latin typeface="+mn-lt"/>
              </a:rPr>
              <a:t>to </a:t>
            </a:r>
            <a:r>
              <a:rPr lang="en-US" sz="2800" b="1" dirty="0">
                <a:latin typeface="+mn-lt"/>
              </a:rPr>
              <a:t>acknowledge</a:t>
            </a:r>
            <a:r>
              <a:rPr lang="en-US" sz="2800" dirty="0">
                <a:latin typeface="+mn-lt"/>
              </a:rPr>
              <a:t> or </a:t>
            </a:r>
            <a:r>
              <a:rPr lang="en-US" sz="2800" b="1" dirty="0">
                <a:latin typeface="+mn-lt"/>
              </a:rPr>
              <a:t>address</a:t>
            </a:r>
            <a:r>
              <a:rPr lang="en-US" sz="2800" dirty="0">
                <a:latin typeface="+mn-lt"/>
              </a:rPr>
              <a:t> listening difficulties in adverse environments for </a:t>
            </a:r>
            <a:r>
              <a:rPr lang="en-US" sz="2800" b="1" dirty="0">
                <a:latin typeface="+mn-lt"/>
              </a:rPr>
              <a:t>Adults on the Autism Spectrum</a:t>
            </a:r>
            <a:r>
              <a:rPr lang="en-US" sz="2800" dirty="0">
                <a:latin typeface="+mn-lt"/>
              </a:rPr>
              <a:t>…</a:t>
            </a:r>
          </a:p>
        </p:txBody>
      </p:sp>
      <p:sp>
        <p:nvSpPr>
          <p:cNvPr id="3" name="TextBox 2">
            <a:extLst>
              <a:ext uri="{FF2B5EF4-FFF2-40B4-BE49-F238E27FC236}">
                <a16:creationId xmlns:a16="http://schemas.microsoft.com/office/drawing/2014/main" id="{7F6B8FA8-3D8B-6748-B1B0-C456F6AFA461}"/>
              </a:ext>
            </a:extLst>
          </p:cNvPr>
          <p:cNvSpPr txBox="1"/>
          <p:nvPr/>
        </p:nvSpPr>
        <p:spPr>
          <a:xfrm>
            <a:off x="679451" y="1224795"/>
            <a:ext cx="10833097" cy="1200329"/>
          </a:xfrm>
          <a:prstGeom prst="rect">
            <a:avLst/>
          </a:prstGeom>
          <a:solidFill>
            <a:srgbClr val="0033AD"/>
          </a:solidFill>
          <a:ln>
            <a:solidFill>
              <a:srgbClr val="FEDFC1"/>
            </a:solidFill>
          </a:ln>
        </p:spPr>
        <p:txBody>
          <a:bodyPr wrap="square" rtlCol="0">
            <a:spAutoFit/>
          </a:bodyPr>
          <a:lstStyle/>
          <a:p>
            <a:pPr marL="342900" indent="-342900">
              <a:buFont typeface="Arial" panose="020B0604020202020204" pitchFamily="34" charset="0"/>
              <a:buChar char="•"/>
            </a:pPr>
            <a:r>
              <a:rPr lang="en-US" sz="2400" dirty="0">
                <a:solidFill>
                  <a:srgbClr val="FEDFC1"/>
                </a:solidFill>
              </a:rPr>
              <a:t>Recent qualitative reports indicate that many autistic adults experience </a:t>
            </a:r>
            <a:r>
              <a:rPr lang="en-US" sz="2400" b="1" dirty="0">
                <a:solidFill>
                  <a:srgbClr val="FEDFC1"/>
                </a:solidFill>
              </a:rPr>
              <a:t>persistent</a:t>
            </a:r>
            <a:r>
              <a:rPr lang="en-US" sz="2400" dirty="0">
                <a:solidFill>
                  <a:srgbClr val="FEDFC1"/>
                </a:solidFill>
              </a:rPr>
              <a:t> </a:t>
            </a:r>
            <a:r>
              <a:rPr lang="en-US" sz="2400" b="1" dirty="0">
                <a:solidFill>
                  <a:srgbClr val="FEDFC1"/>
                </a:solidFill>
              </a:rPr>
              <a:t>difficulties understanding speech &amp; following conversation in adverse communication environments </a:t>
            </a:r>
            <a:r>
              <a:rPr lang="en-US" sz="2400" dirty="0">
                <a:solidFill>
                  <a:srgbClr val="FEDFC1"/>
                </a:solidFill>
              </a:rPr>
              <a:t>(e.g., Bendo et al., 2024; Sturrock et al., 2022)</a:t>
            </a:r>
          </a:p>
        </p:txBody>
      </p:sp>
      <p:sp>
        <p:nvSpPr>
          <p:cNvPr id="2" name="TextBox 1">
            <a:extLst>
              <a:ext uri="{FF2B5EF4-FFF2-40B4-BE49-F238E27FC236}">
                <a16:creationId xmlns:a16="http://schemas.microsoft.com/office/drawing/2014/main" id="{A3BEFF9C-706F-5CD4-7888-5873A9EFA445}"/>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398A80A7-41E3-3DFA-71A2-764E28757B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D6C4A0CA-820C-5AE1-2276-7D0E383BBD7E}"/>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13" name="TextBox 12">
            <a:extLst>
              <a:ext uri="{FF2B5EF4-FFF2-40B4-BE49-F238E27FC236}">
                <a16:creationId xmlns:a16="http://schemas.microsoft.com/office/drawing/2014/main" id="{60BB6280-A673-826B-591F-326E30550A38}"/>
              </a:ext>
            </a:extLst>
          </p:cNvPr>
          <p:cNvSpPr txBox="1"/>
          <p:nvPr/>
        </p:nvSpPr>
        <p:spPr>
          <a:xfrm>
            <a:off x="679449" y="2606762"/>
            <a:ext cx="10833097" cy="2308324"/>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400" dirty="0">
                <a:solidFill>
                  <a:srgbClr val="0033AD"/>
                </a:solidFill>
              </a:rPr>
              <a:t>Autistic adults indicate that their listening difficulties have </a:t>
            </a:r>
            <a:r>
              <a:rPr lang="en-US" sz="2400" b="1" dirty="0">
                <a:solidFill>
                  <a:srgbClr val="0033AD"/>
                </a:solidFill>
              </a:rPr>
              <a:t>widespread negative impacts on quality of life </a:t>
            </a:r>
            <a:r>
              <a:rPr lang="en-US" sz="2400" dirty="0">
                <a:solidFill>
                  <a:srgbClr val="0033AD"/>
                </a:solidFill>
                <a:sym typeface="Wingdings" pitchFamily="2" charset="2"/>
              </a:rPr>
              <a:t></a:t>
            </a:r>
          </a:p>
          <a:p>
            <a:pPr marL="1712913" lvl="3" indent="-342900">
              <a:buFont typeface="Arial" panose="020B0604020202020204" pitchFamily="34" charset="0"/>
              <a:buChar char="•"/>
            </a:pPr>
            <a:r>
              <a:rPr lang="en-US" sz="2400" b="1" dirty="0">
                <a:solidFill>
                  <a:srgbClr val="0033AD"/>
                </a:solidFill>
                <a:sym typeface="Wingdings" pitchFamily="2" charset="2"/>
              </a:rPr>
              <a:t>Significant stress </a:t>
            </a:r>
            <a:r>
              <a:rPr lang="en-US" sz="2400" dirty="0">
                <a:solidFill>
                  <a:srgbClr val="0033AD"/>
                </a:solidFill>
                <a:sym typeface="Wingdings" pitchFamily="2" charset="2"/>
              </a:rPr>
              <a:t>surrounding communication in noisy and distracting environments (particularly in the presence of </a:t>
            </a:r>
            <a:r>
              <a:rPr lang="en-US" sz="2400" b="1" dirty="0">
                <a:solidFill>
                  <a:srgbClr val="0033AD"/>
                </a:solidFill>
                <a:sym typeface="Wingdings" pitchFamily="2" charset="2"/>
              </a:rPr>
              <a:t>competing voices</a:t>
            </a:r>
            <a:r>
              <a:rPr lang="en-US" sz="2400" dirty="0">
                <a:solidFill>
                  <a:srgbClr val="0033AD"/>
                </a:solidFill>
                <a:sym typeface="Wingdings" pitchFamily="2" charset="2"/>
              </a:rPr>
              <a:t>…)</a:t>
            </a:r>
          </a:p>
          <a:p>
            <a:pPr marL="1712913" lvl="3" indent="-342900">
              <a:buFont typeface="Arial" panose="020B0604020202020204" pitchFamily="34" charset="0"/>
              <a:buChar char="•"/>
            </a:pPr>
            <a:r>
              <a:rPr lang="en-US" sz="2400" dirty="0">
                <a:solidFill>
                  <a:srgbClr val="0033AD"/>
                </a:solidFill>
                <a:sym typeface="Wingdings" pitchFamily="2" charset="2"/>
              </a:rPr>
              <a:t>Negative impacts on </a:t>
            </a:r>
            <a:r>
              <a:rPr lang="en-US" sz="2400" b="1" dirty="0">
                <a:solidFill>
                  <a:srgbClr val="0033AD"/>
                </a:solidFill>
                <a:sym typeface="Wingdings" pitchFamily="2" charset="2"/>
              </a:rPr>
              <a:t>social interaction &amp; participation</a:t>
            </a:r>
            <a:r>
              <a:rPr lang="en-US" sz="2400" dirty="0">
                <a:solidFill>
                  <a:srgbClr val="0033AD"/>
                </a:solidFill>
                <a:sym typeface="Wingdings" pitchFamily="2" charset="2"/>
              </a:rPr>
              <a:t>, as well as on </a:t>
            </a:r>
            <a:r>
              <a:rPr lang="en-US" sz="2400" b="1" dirty="0">
                <a:solidFill>
                  <a:srgbClr val="0033AD"/>
                </a:solidFill>
                <a:sym typeface="Wingdings" pitchFamily="2" charset="2"/>
              </a:rPr>
              <a:t>academic</a:t>
            </a:r>
            <a:r>
              <a:rPr lang="en-US" sz="2400" dirty="0">
                <a:solidFill>
                  <a:srgbClr val="0033AD"/>
                </a:solidFill>
                <a:sym typeface="Wingdings" pitchFamily="2" charset="2"/>
              </a:rPr>
              <a:t> &amp; </a:t>
            </a:r>
            <a:r>
              <a:rPr lang="en-US" sz="2400" b="1" dirty="0">
                <a:solidFill>
                  <a:srgbClr val="0033AD"/>
                </a:solidFill>
                <a:sym typeface="Wingdings" pitchFamily="2" charset="2"/>
              </a:rPr>
              <a:t>vocational success </a:t>
            </a:r>
            <a:endParaRPr lang="en-US" sz="2400" dirty="0">
              <a:solidFill>
                <a:srgbClr val="0033AD"/>
              </a:solidFill>
              <a:sym typeface="Wingdings" pitchFamily="2" charset="2"/>
            </a:endParaRPr>
          </a:p>
        </p:txBody>
      </p:sp>
      <p:sp>
        <p:nvSpPr>
          <p:cNvPr id="5" name="TextBox 4">
            <a:extLst>
              <a:ext uri="{FF2B5EF4-FFF2-40B4-BE49-F238E27FC236}">
                <a16:creationId xmlns:a16="http://schemas.microsoft.com/office/drawing/2014/main" id="{18EE23BE-BEB4-46DC-E3A7-E82C15D84746}"/>
              </a:ext>
            </a:extLst>
          </p:cNvPr>
          <p:cNvSpPr txBox="1"/>
          <p:nvPr/>
        </p:nvSpPr>
        <p:spPr>
          <a:xfrm>
            <a:off x="679449" y="5096724"/>
            <a:ext cx="10833097" cy="830997"/>
          </a:xfrm>
          <a:prstGeom prst="rect">
            <a:avLst/>
          </a:prstGeom>
          <a:solidFill>
            <a:srgbClr val="0033AD"/>
          </a:solidFill>
          <a:ln>
            <a:solidFill>
              <a:srgbClr val="FEDFC1"/>
            </a:solidFill>
          </a:ln>
        </p:spPr>
        <p:txBody>
          <a:bodyPr wrap="square" rtlCol="0">
            <a:spAutoFit/>
          </a:bodyPr>
          <a:lstStyle/>
          <a:p>
            <a:pPr marL="342900" indent="-342900">
              <a:buFont typeface="Arial" panose="020B0604020202020204" pitchFamily="34" charset="0"/>
              <a:buChar char="•"/>
            </a:pPr>
            <a:r>
              <a:rPr lang="en-US" sz="2400" b="1" dirty="0">
                <a:solidFill>
                  <a:srgbClr val="FEDFC1"/>
                </a:solidFill>
              </a:rPr>
              <a:t>Limited awareness </a:t>
            </a:r>
            <a:r>
              <a:rPr lang="en-US" sz="2400" dirty="0">
                <a:solidFill>
                  <a:srgbClr val="FEDFC1"/>
                </a:solidFill>
              </a:rPr>
              <a:t>of these challenges among communication partners, institutions, and clinicians </a:t>
            </a:r>
            <a:r>
              <a:rPr lang="en-US" sz="2400" b="1" dirty="0">
                <a:solidFill>
                  <a:srgbClr val="FEDFC1"/>
                </a:solidFill>
              </a:rPr>
              <a:t>further exacerbate these negative impacts </a:t>
            </a:r>
          </a:p>
        </p:txBody>
      </p:sp>
    </p:spTree>
    <p:extLst>
      <p:ext uri="{BB962C8B-B14F-4D97-AF65-F5344CB8AC3E}">
        <p14:creationId xmlns:p14="http://schemas.microsoft.com/office/powerpoint/2010/main" val="407656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1A4B4-3223-71D7-2E8F-9DF688DEB5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53DC98-0C7E-27AB-EAE8-814A76C6356E}"/>
              </a:ext>
            </a:extLst>
          </p:cNvPr>
          <p:cNvSpPr txBox="1"/>
          <p:nvPr/>
        </p:nvSpPr>
        <p:spPr>
          <a:xfrm>
            <a:off x="685766" y="142511"/>
            <a:ext cx="10833097" cy="1200329"/>
          </a:xfrm>
          <a:prstGeom prst="rect">
            <a:avLst/>
          </a:prstGeom>
          <a:solidFill>
            <a:srgbClr val="0033AD"/>
          </a:solidFill>
          <a:ln>
            <a:solidFill>
              <a:srgbClr val="FEDFC1"/>
            </a:solidFill>
          </a:ln>
        </p:spPr>
        <p:txBody>
          <a:bodyPr wrap="square" rtlCol="0">
            <a:spAutoFit/>
          </a:bodyPr>
          <a:lstStyle/>
          <a:p>
            <a:pPr marL="342900" indent="-342900">
              <a:buFont typeface="Arial" panose="020B0604020202020204" pitchFamily="34" charset="0"/>
              <a:buChar char="•"/>
            </a:pPr>
            <a:r>
              <a:rPr lang="en-US" sz="2400" dirty="0">
                <a:solidFill>
                  <a:srgbClr val="FEDFC1"/>
                </a:solidFill>
              </a:rPr>
              <a:t>Autistic adults report </a:t>
            </a:r>
            <a:r>
              <a:rPr lang="en-US" sz="2400" b="1" dirty="0">
                <a:solidFill>
                  <a:srgbClr val="FEDFC1"/>
                </a:solidFill>
              </a:rPr>
              <a:t>pervasive</a:t>
            </a:r>
            <a:r>
              <a:rPr lang="en-US" sz="2400" dirty="0">
                <a:solidFill>
                  <a:srgbClr val="FEDFC1"/>
                </a:solidFill>
              </a:rPr>
              <a:t> </a:t>
            </a:r>
            <a:r>
              <a:rPr lang="en-US" sz="2400" b="1" dirty="0">
                <a:solidFill>
                  <a:srgbClr val="FEDFC1"/>
                </a:solidFill>
              </a:rPr>
              <a:t>speech understanding difficulties in daily life </a:t>
            </a:r>
            <a:r>
              <a:rPr lang="en-US" sz="2400" dirty="0">
                <a:solidFill>
                  <a:srgbClr val="FEDFC1"/>
                </a:solidFill>
              </a:rPr>
              <a:t>(Sturrock et al., 2022), with</a:t>
            </a:r>
            <a:r>
              <a:rPr lang="en-US" sz="2400" b="1" dirty="0">
                <a:solidFill>
                  <a:srgbClr val="FEDFC1"/>
                </a:solidFill>
              </a:rPr>
              <a:t> competing speech </a:t>
            </a:r>
            <a:r>
              <a:rPr lang="en-US" sz="2400" dirty="0">
                <a:solidFill>
                  <a:srgbClr val="FEDFC1"/>
                </a:solidFill>
              </a:rPr>
              <a:t>being particularly deleterious to their </a:t>
            </a:r>
            <a:r>
              <a:rPr lang="en-US" sz="2400" b="1" dirty="0">
                <a:solidFill>
                  <a:srgbClr val="FEDFC1"/>
                </a:solidFill>
              </a:rPr>
              <a:t>communication function </a:t>
            </a:r>
            <a:r>
              <a:rPr lang="en-US" sz="2400" dirty="0">
                <a:solidFill>
                  <a:srgbClr val="FEDFC1"/>
                </a:solidFill>
              </a:rPr>
              <a:t>&amp; </a:t>
            </a:r>
            <a:r>
              <a:rPr lang="en-US" sz="2400" b="1" dirty="0">
                <a:solidFill>
                  <a:srgbClr val="FEDFC1"/>
                </a:solidFill>
              </a:rPr>
              <a:t>social participation </a:t>
            </a:r>
            <a:r>
              <a:rPr lang="en-US" sz="2400" dirty="0">
                <a:solidFill>
                  <a:srgbClr val="FEDFC1"/>
                </a:solidFill>
              </a:rPr>
              <a:t>(Bendo et al., 2024)</a:t>
            </a:r>
          </a:p>
        </p:txBody>
      </p:sp>
      <p:sp>
        <p:nvSpPr>
          <p:cNvPr id="2" name="TextBox 1">
            <a:extLst>
              <a:ext uri="{FF2B5EF4-FFF2-40B4-BE49-F238E27FC236}">
                <a16:creationId xmlns:a16="http://schemas.microsoft.com/office/drawing/2014/main" id="{4EDCE911-1B68-28AE-BAEA-B85DE579D4A7}"/>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C3D052B7-7388-AEF0-1610-6F6C24E6C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66F10C92-DC97-56E8-73DD-1CC78AAB7BCC}"/>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15C3F778-79B5-9343-AF87-D8E1C373A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5548" y="2724165"/>
            <a:ext cx="4069334" cy="3199461"/>
          </a:xfrm>
          <a:prstGeom prst="rect">
            <a:avLst/>
          </a:prstGeom>
        </p:spPr>
      </p:pic>
      <p:cxnSp>
        <p:nvCxnSpPr>
          <p:cNvPr id="10" name="Straight Connector 9">
            <a:extLst>
              <a:ext uri="{FF2B5EF4-FFF2-40B4-BE49-F238E27FC236}">
                <a16:creationId xmlns:a16="http://schemas.microsoft.com/office/drawing/2014/main" id="{F5E0B6BF-76B1-5996-93BF-B30AD4F91007}"/>
              </a:ext>
            </a:extLst>
          </p:cNvPr>
          <p:cNvCxnSpPr>
            <a:cxnSpLocks/>
            <a:stCxn id="22" idx="2"/>
            <a:endCxn id="2" idx="0"/>
          </p:cNvCxnSpPr>
          <p:nvPr/>
        </p:nvCxnSpPr>
        <p:spPr>
          <a:xfrm>
            <a:off x="6102315" y="2639953"/>
            <a:ext cx="0" cy="3388043"/>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pic>
        <p:nvPicPr>
          <p:cNvPr id="14" name="Picture 13" descr="A qr code with black squares&#10;&#10;Description automatically generated">
            <a:extLst>
              <a:ext uri="{FF2B5EF4-FFF2-40B4-BE49-F238E27FC236}">
                <a16:creationId xmlns:a16="http://schemas.microsoft.com/office/drawing/2014/main" id="{CD34B9F0-9DCE-8A28-E738-7450874694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0152" y="3901199"/>
            <a:ext cx="2029460" cy="2029460"/>
          </a:xfrm>
          <a:prstGeom prst="rect">
            <a:avLst/>
          </a:prstGeom>
        </p:spPr>
      </p:pic>
      <p:pic>
        <p:nvPicPr>
          <p:cNvPr id="16" name="Picture 15" descr="A screenshot of a document&#10;&#10;Description automatically generated">
            <a:extLst>
              <a:ext uri="{FF2B5EF4-FFF2-40B4-BE49-F238E27FC236}">
                <a16:creationId xmlns:a16="http://schemas.microsoft.com/office/drawing/2014/main" id="{EB96B43A-B097-9BEF-D063-100FAB7159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652" y="2730259"/>
            <a:ext cx="3960495" cy="3200400"/>
          </a:xfrm>
          <a:prstGeom prst="rect">
            <a:avLst/>
          </a:prstGeom>
        </p:spPr>
      </p:pic>
      <p:pic>
        <p:nvPicPr>
          <p:cNvPr id="18" name="Picture 17" descr="A qr code with black squares&#10;&#10;Description automatically generated">
            <a:extLst>
              <a:ext uri="{FF2B5EF4-FFF2-40B4-BE49-F238E27FC236}">
                <a16:creationId xmlns:a16="http://schemas.microsoft.com/office/drawing/2014/main" id="{C087B597-A545-9C96-F2B6-F9BE9B1133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4417" y="3894166"/>
            <a:ext cx="2029460" cy="2029460"/>
          </a:xfrm>
          <a:prstGeom prst="rect">
            <a:avLst/>
          </a:prstGeom>
        </p:spPr>
      </p:pic>
      <p:sp>
        <p:nvSpPr>
          <p:cNvPr id="22" name="TextBox 21">
            <a:extLst>
              <a:ext uri="{FF2B5EF4-FFF2-40B4-BE49-F238E27FC236}">
                <a16:creationId xmlns:a16="http://schemas.microsoft.com/office/drawing/2014/main" id="{B515FA5D-A862-2001-07E2-864CAC563FD2}"/>
              </a:ext>
            </a:extLst>
          </p:cNvPr>
          <p:cNvSpPr txBox="1"/>
          <p:nvPr/>
        </p:nvSpPr>
        <p:spPr>
          <a:xfrm>
            <a:off x="685766" y="1439624"/>
            <a:ext cx="10833097" cy="1200329"/>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400" dirty="0">
                <a:solidFill>
                  <a:srgbClr val="0033AD"/>
                </a:solidFill>
              </a:rPr>
              <a:t>Adults on the autism spectrum report the subjective sense that their </a:t>
            </a:r>
            <a:r>
              <a:rPr lang="en-US" sz="2400" b="1" dirty="0">
                <a:solidFill>
                  <a:srgbClr val="0033AD"/>
                </a:solidFill>
              </a:rPr>
              <a:t>challenges following conversation</a:t>
            </a:r>
            <a:r>
              <a:rPr lang="en-US" sz="2400" dirty="0">
                <a:solidFill>
                  <a:srgbClr val="0033AD"/>
                </a:solidFill>
              </a:rPr>
              <a:t> in adverse environments </a:t>
            </a:r>
            <a:r>
              <a:rPr lang="en-US" sz="2400" b="1" dirty="0">
                <a:solidFill>
                  <a:srgbClr val="0033AD"/>
                </a:solidFill>
              </a:rPr>
              <a:t>are greater than those experienced by age-matched non-autistic peers</a:t>
            </a:r>
            <a:r>
              <a:rPr lang="en-US" sz="2400" dirty="0">
                <a:solidFill>
                  <a:srgbClr val="0033AD"/>
                </a:solidFill>
              </a:rPr>
              <a:t> (Bendo et al., 2024)</a:t>
            </a:r>
          </a:p>
        </p:txBody>
      </p:sp>
    </p:spTree>
    <p:extLst>
      <p:ext uri="{BB962C8B-B14F-4D97-AF65-F5344CB8AC3E}">
        <p14:creationId xmlns:p14="http://schemas.microsoft.com/office/powerpoint/2010/main" val="233392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9E912-D934-F0B4-CBCC-7B41044690DC}"/>
            </a:ext>
          </a:extLst>
        </p:cNvPr>
        <p:cNvGrpSpPr/>
        <p:nvPr/>
      </p:nvGrpSpPr>
      <p:grpSpPr>
        <a:xfrm>
          <a:off x="0" y="0"/>
          <a:ext cx="0" cy="0"/>
          <a:chOff x="0" y="0"/>
          <a:chExt cx="0" cy="0"/>
        </a:xfrm>
      </p:grpSpPr>
      <p:sp>
        <p:nvSpPr>
          <p:cNvPr id="26" name="Title 1">
            <a:extLst>
              <a:ext uri="{FF2B5EF4-FFF2-40B4-BE49-F238E27FC236}">
                <a16:creationId xmlns:a16="http://schemas.microsoft.com/office/drawing/2014/main" id="{4AD39288-739A-AA41-89AE-9C4939A588C0}"/>
              </a:ext>
            </a:extLst>
          </p:cNvPr>
          <p:cNvSpPr txBox="1">
            <a:spLocks/>
          </p:cNvSpPr>
          <p:nvPr/>
        </p:nvSpPr>
        <p:spPr>
          <a:xfrm>
            <a:off x="685767" y="155941"/>
            <a:ext cx="10833096" cy="81259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800" dirty="0">
                <a:solidFill>
                  <a:srgbClr val="0033AD"/>
                </a:solidFill>
                <a:latin typeface="+mn-lt"/>
              </a:rPr>
              <a:t>Important Aside </a:t>
            </a:r>
            <a:r>
              <a:rPr lang="en-US" sz="2800" dirty="0">
                <a:latin typeface="+mn-lt"/>
                <a:sym typeface="Wingdings" pitchFamily="2" charset="2"/>
              </a:rPr>
              <a:t> Differentiating </a:t>
            </a:r>
            <a:r>
              <a:rPr lang="en-US" sz="2800" b="1" dirty="0">
                <a:latin typeface="+mn-lt"/>
                <a:sym typeface="Wingdings" pitchFamily="2" charset="2"/>
              </a:rPr>
              <a:t>Listening Difficulties in Adverse Environments</a:t>
            </a:r>
            <a:r>
              <a:rPr lang="en-US" sz="2800" dirty="0">
                <a:latin typeface="+mn-lt"/>
                <a:sym typeface="Wingdings" pitchFamily="2" charset="2"/>
              </a:rPr>
              <a:t> &amp; </a:t>
            </a:r>
            <a:r>
              <a:rPr lang="en-US" sz="2800" b="1" dirty="0">
                <a:latin typeface="+mn-lt"/>
                <a:sym typeface="Wingdings" pitchFamily="2" charset="2"/>
              </a:rPr>
              <a:t>Decreased Sound Tolerance (DST) </a:t>
            </a:r>
            <a:endParaRPr lang="en-US" sz="2800" b="1" dirty="0">
              <a:latin typeface="+mn-lt"/>
            </a:endParaRPr>
          </a:p>
        </p:txBody>
      </p:sp>
      <p:sp>
        <p:nvSpPr>
          <p:cNvPr id="3" name="TextBox 2">
            <a:extLst>
              <a:ext uri="{FF2B5EF4-FFF2-40B4-BE49-F238E27FC236}">
                <a16:creationId xmlns:a16="http://schemas.microsoft.com/office/drawing/2014/main" id="{AB505543-8CA3-690B-0F7F-5E923863CA8F}"/>
              </a:ext>
            </a:extLst>
          </p:cNvPr>
          <p:cNvSpPr txBox="1"/>
          <p:nvPr/>
        </p:nvSpPr>
        <p:spPr>
          <a:xfrm>
            <a:off x="679449" y="1106717"/>
            <a:ext cx="10833097" cy="1200329"/>
          </a:xfrm>
          <a:prstGeom prst="rect">
            <a:avLst/>
          </a:prstGeom>
          <a:solidFill>
            <a:srgbClr val="0033AD"/>
          </a:solidFill>
          <a:ln>
            <a:solidFill>
              <a:srgbClr val="FEDFC1"/>
            </a:solidFill>
          </a:ln>
        </p:spPr>
        <p:txBody>
          <a:bodyPr wrap="square" rtlCol="0">
            <a:spAutoFit/>
          </a:bodyPr>
          <a:lstStyle/>
          <a:p>
            <a:pPr marL="342900" indent="-342900">
              <a:buFont typeface="Arial" panose="020B0604020202020204" pitchFamily="34" charset="0"/>
              <a:buChar char="•"/>
            </a:pPr>
            <a:r>
              <a:rPr lang="en-US" sz="2400" b="1" dirty="0">
                <a:solidFill>
                  <a:srgbClr val="FEDFC1"/>
                </a:solidFill>
              </a:rPr>
              <a:t>Decreased Sound Tolerance (DST) </a:t>
            </a:r>
            <a:r>
              <a:rPr lang="en-US" sz="2400" dirty="0">
                <a:solidFill>
                  <a:srgbClr val="FEDFC1"/>
                </a:solidFill>
              </a:rPr>
              <a:t>&amp; experiences of </a:t>
            </a:r>
            <a:r>
              <a:rPr lang="en-US" sz="2400" b="1" dirty="0">
                <a:solidFill>
                  <a:srgbClr val="FEDFC1"/>
                </a:solidFill>
              </a:rPr>
              <a:t>sensory overload </a:t>
            </a:r>
            <a:r>
              <a:rPr lang="en-US" sz="2400" dirty="0">
                <a:solidFill>
                  <a:srgbClr val="FEDFC1"/>
                </a:solidFill>
              </a:rPr>
              <a:t>in response to sound have long been associated with autism across the lifespan (see Williams et al., 2021; Poulsen et al., 2024 for recent reviews)</a:t>
            </a:r>
          </a:p>
        </p:txBody>
      </p:sp>
      <p:sp>
        <p:nvSpPr>
          <p:cNvPr id="2" name="TextBox 1">
            <a:extLst>
              <a:ext uri="{FF2B5EF4-FFF2-40B4-BE49-F238E27FC236}">
                <a16:creationId xmlns:a16="http://schemas.microsoft.com/office/drawing/2014/main" id="{8542F618-740D-670B-E486-999D7C310065}"/>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D366CBFA-9558-F383-82A3-ED48F586A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9F866955-6C21-CC3E-79F1-15D3D8BE8FDF}"/>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extBox 4">
            <a:extLst>
              <a:ext uri="{FF2B5EF4-FFF2-40B4-BE49-F238E27FC236}">
                <a16:creationId xmlns:a16="http://schemas.microsoft.com/office/drawing/2014/main" id="{B4C209CD-9ADC-42DC-C56E-51ED9D5B8F79}"/>
              </a:ext>
            </a:extLst>
          </p:cNvPr>
          <p:cNvSpPr txBox="1"/>
          <p:nvPr/>
        </p:nvSpPr>
        <p:spPr>
          <a:xfrm>
            <a:off x="679448" y="2413574"/>
            <a:ext cx="10833097" cy="3539430"/>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400" b="1" dirty="0">
                <a:solidFill>
                  <a:srgbClr val="0033AD"/>
                </a:solidFill>
              </a:rPr>
              <a:t>DST</a:t>
            </a:r>
            <a:r>
              <a:rPr lang="en-US" sz="2400" dirty="0">
                <a:solidFill>
                  <a:srgbClr val="0033AD"/>
                </a:solidFill>
              </a:rPr>
              <a:t>, or </a:t>
            </a:r>
            <a:r>
              <a:rPr lang="en-US" sz="2400" dirty="0">
                <a:solidFill>
                  <a:srgbClr val="0033AD"/>
                </a:solidFill>
                <a:sym typeface="Wingdings" pitchFamily="2" charset="2"/>
              </a:rPr>
              <a:t>an inability to tolerate everyday sounds, is one of the most </a:t>
            </a:r>
            <a:r>
              <a:rPr lang="en-US" sz="2400" b="1" i="1" dirty="0">
                <a:solidFill>
                  <a:srgbClr val="0033AD"/>
                </a:solidFill>
                <a:sym typeface="Wingdings" pitchFamily="2" charset="2"/>
              </a:rPr>
              <a:t>prevalent</a:t>
            </a:r>
            <a:r>
              <a:rPr lang="en-US" sz="2400" dirty="0">
                <a:solidFill>
                  <a:srgbClr val="0033AD"/>
                </a:solidFill>
                <a:sym typeface="Wingdings" pitchFamily="2" charset="2"/>
              </a:rPr>
              <a:t>, </a:t>
            </a:r>
            <a:r>
              <a:rPr lang="en-US" sz="2400" b="1" i="1" dirty="0">
                <a:solidFill>
                  <a:srgbClr val="0033AD"/>
                </a:solidFill>
                <a:sym typeface="Wingdings" pitchFamily="2" charset="2"/>
              </a:rPr>
              <a:t>persistent</a:t>
            </a:r>
            <a:r>
              <a:rPr lang="en-US" sz="2400" dirty="0">
                <a:solidFill>
                  <a:srgbClr val="0033AD"/>
                </a:solidFill>
                <a:sym typeface="Wingdings" pitchFamily="2" charset="2"/>
              </a:rPr>
              <a:t>, and </a:t>
            </a:r>
            <a:r>
              <a:rPr lang="en-US" sz="2400" b="1" i="1" dirty="0">
                <a:solidFill>
                  <a:srgbClr val="0033AD"/>
                </a:solidFill>
                <a:sym typeface="Wingdings" pitchFamily="2" charset="2"/>
              </a:rPr>
              <a:t>disabling</a:t>
            </a:r>
            <a:r>
              <a:rPr lang="en-US" sz="2400" dirty="0">
                <a:solidFill>
                  <a:srgbClr val="0033AD"/>
                </a:solidFill>
                <a:sym typeface="Wingdings" pitchFamily="2" charset="2"/>
              </a:rPr>
              <a:t> sensory features associated with the autism spectrum</a:t>
            </a:r>
          </a:p>
          <a:p>
            <a:pPr marL="798513" lvl="1" indent="-342900">
              <a:buFont typeface="Arial" panose="020B0604020202020204" pitchFamily="34" charset="0"/>
              <a:buChar char="•"/>
            </a:pPr>
            <a:r>
              <a:rPr lang="en-US" sz="2200" b="1" dirty="0">
                <a:solidFill>
                  <a:srgbClr val="0033AD"/>
                </a:solidFill>
                <a:sym typeface="Wingdings" pitchFamily="2" charset="2"/>
              </a:rPr>
              <a:t>Hyperacusis</a:t>
            </a:r>
            <a:r>
              <a:rPr lang="en-US" sz="2200" dirty="0">
                <a:solidFill>
                  <a:srgbClr val="0033AD"/>
                </a:solidFill>
                <a:sym typeface="Wingdings" pitchFamily="2" charset="2"/>
              </a:rPr>
              <a:t>   the perception of everyday sounds as excessively loud or painful… </a:t>
            </a:r>
            <a:r>
              <a:rPr lang="en-US" sz="2200" i="1" dirty="0">
                <a:solidFill>
                  <a:srgbClr val="0033AD"/>
                </a:solidFill>
                <a:sym typeface="Wingdings" pitchFamily="2" charset="2"/>
              </a:rPr>
              <a:t>increased sensitivity </a:t>
            </a:r>
            <a:r>
              <a:rPr lang="en-US" sz="2200" dirty="0">
                <a:solidFill>
                  <a:srgbClr val="0033AD"/>
                </a:solidFill>
                <a:sym typeface="Wingdings" pitchFamily="2" charset="2"/>
              </a:rPr>
              <a:t>or </a:t>
            </a:r>
            <a:r>
              <a:rPr lang="en-US" sz="2200" i="1" dirty="0">
                <a:solidFill>
                  <a:srgbClr val="0033AD"/>
                </a:solidFill>
                <a:sym typeface="Wingdings" pitchFamily="2" charset="2"/>
              </a:rPr>
              <a:t>decreased tolerance </a:t>
            </a:r>
            <a:r>
              <a:rPr lang="en-US" sz="2200" dirty="0">
                <a:solidFill>
                  <a:srgbClr val="0033AD"/>
                </a:solidFill>
                <a:sym typeface="Wingdings" pitchFamily="2" charset="2"/>
              </a:rPr>
              <a:t>to sound at levels that do not bother most non-autistic/neurotypical people </a:t>
            </a:r>
          </a:p>
          <a:p>
            <a:pPr marL="798513" lvl="1" indent="-342900">
              <a:buFont typeface="Arial" panose="020B0604020202020204" pitchFamily="34" charset="0"/>
              <a:buChar char="•"/>
            </a:pPr>
            <a:r>
              <a:rPr lang="en-US" sz="2200" b="1" dirty="0">
                <a:solidFill>
                  <a:srgbClr val="0033AD"/>
                </a:solidFill>
                <a:sym typeface="Wingdings" pitchFamily="2" charset="2"/>
              </a:rPr>
              <a:t>Misophonia  </a:t>
            </a:r>
            <a:r>
              <a:rPr lang="en-US" sz="2200" dirty="0">
                <a:solidFill>
                  <a:srgbClr val="0033AD"/>
                </a:solidFill>
                <a:sym typeface="Wingdings" pitchFamily="2" charset="2"/>
              </a:rPr>
              <a:t>an acquired </a:t>
            </a:r>
            <a:r>
              <a:rPr lang="en-US" sz="2200" i="1" dirty="0">
                <a:solidFill>
                  <a:srgbClr val="0033AD"/>
                </a:solidFill>
                <a:sym typeface="Wingdings" pitchFamily="2" charset="2"/>
              </a:rPr>
              <a:t>aversive reaction to specific sounds</a:t>
            </a:r>
            <a:r>
              <a:rPr lang="en-US" sz="2200" dirty="0">
                <a:solidFill>
                  <a:srgbClr val="0033AD"/>
                </a:solidFill>
                <a:sym typeface="Wingdings" pitchFamily="2" charset="2"/>
              </a:rPr>
              <a:t>… excessive emotional responses to specific “trigger” sounds (e.g., chewing), even when presented at a low level… may also occur in specific situations with specific sound sources</a:t>
            </a:r>
          </a:p>
          <a:p>
            <a:pPr marL="798513" lvl="1" indent="-342900">
              <a:buFont typeface="Arial" panose="020B0604020202020204" pitchFamily="34" charset="0"/>
              <a:buChar char="•"/>
            </a:pPr>
            <a:r>
              <a:rPr lang="en-US" sz="2200" b="1" dirty="0">
                <a:solidFill>
                  <a:srgbClr val="0033AD"/>
                </a:solidFill>
                <a:sym typeface="Wingdings" pitchFamily="2" charset="2"/>
              </a:rPr>
              <a:t>Phonophobia</a:t>
            </a:r>
            <a:r>
              <a:rPr lang="en-US" sz="2200" dirty="0">
                <a:solidFill>
                  <a:srgbClr val="0033AD"/>
                </a:solidFill>
                <a:sym typeface="Wingdings" pitchFamily="2" charset="2"/>
              </a:rPr>
              <a:t>  a </a:t>
            </a:r>
            <a:r>
              <a:rPr lang="en-US" sz="2200" i="1" dirty="0">
                <a:solidFill>
                  <a:srgbClr val="0033AD"/>
                </a:solidFill>
                <a:sym typeface="Wingdings" pitchFamily="2" charset="2"/>
              </a:rPr>
              <a:t>fear of specific sounds</a:t>
            </a:r>
            <a:r>
              <a:rPr lang="en-US" sz="2200" dirty="0">
                <a:solidFill>
                  <a:srgbClr val="0033AD"/>
                </a:solidFill>
                <a:sym typeface="Wingdings" pitchFamily="2" charset="2"/>
              </a:rPr>
              <a:t>… an acquired phobia of specific sounds or classes of sound that result in anticipatory fear responses or avoidance behaviors</a:t>
            </a:r>
            <a:endParaRPr lang="en-US" sz="2200" dirty="0">
              <a:solidFill>
                <a:srgbClr val="0033AD"/>
              </a:solidFill>
            </a:endParaRPr>
          </a:p>
        </p:txBody>
      </p:sp>
    </p:spTree>
    <p:extLst>
      <p:ext uri="{BB962C8B-B14F-4D97-AF65-F5344CB8AC3E}">
        <p14:creationId xmlns:p14="http://schemas.microsoft.com/office/powerpoint/2010/main" val="9554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CE9F-B17E-3000-C864-F0BB74288B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0DBB11B-3C84-82B8-A6CF-3EE35BEB3E33}"/>
              </a:ext>
            </a:extLst>
          </p:cNvPr>
          <p:cNvSpPr txBox="1"/>
          <p:nvPr/>
        </p:nvSpPr>
        <p:spPr>
          <a:xfrm>
            <a:off x="673136" y="1410700"/>
            <a:ext cx="10833097" cy="1154162"/>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300" dirty="0">
                <a:solidFill>
                  <a:srgbClr val="0033AD"/>
                </a:solidFill>
              </a:rPr>
              <a:t>DST experiences contribute to </a:t>
            </a:r>
            <a:r>
              <a:rPr lang="en-US" sz="2300" b="1" dirty="0">
                <a:solidFill>
                  <a:srgbClr val="0033AD"/>
                </a:solidFill>
              </a:rPr>
              <a:t>workplace challenges</a:t>
            </a:r>
            <a:r>
              <a:rPr lang="en-US" sz="2300" dirty="0">
                <a:solidFill>
                  <a:srgbClr val="0033AD"/>
                </a:solidFill>
              </a:rPr>
              <a:t>, </a:t>
            </a:r>
            <a:r>
              <a:rPr lang="en-US" sz="2300" b="1" dirty="0">
                <a:solidFill>
                  <a:srgbClr val="0033AD"/>
                </a:solidFill>
              </a:rPr>
              <a:t>avoidance behavior </a:t>
            </a:r>
            <a:r>
              <a:rPr lang="en-US" sz="2300" dirty="0">
                <a:solidFill>
                  <a:srgbClr val="0033AD"/>
                </a:solidFill>
              </a:rPr>
              <a:t>of certain situations &amp; environments, </a:t>
            </a:r>
            <a:r>
              <a:rPr lang="en-US" sz="2300" b="1" dirty="0">
                <a:solidFill>
                  <a:srgbClr val="0033AD"/>
                </a:solidFill>
              </a:rPr>
              <a:t>anxiety</a:t>
            </a:r>
            <a:r>
              <a:rPr lang="en-US" sz="2300" dirty="0">
                <a:solidFill>
                  <a:srgbClr val="0033AD"/>
                </a:solidFill>
              </a:rPr>
              <a:t>, </a:t>
            </a:r>
            <a:r>
              <a:rPr lang="en-US" sz="2300" b="1" dirty="0">
                <a:solidFill>
                  <a:srgbClr val="0033AD"/>
                </a:solidFill>
              </a:rPr>
              <a:t>distress</a:t>
            </a:r>
            <a:r>
              <a:rPr lang="en-US" sz="2300" dirty="0">
                <a:solidFill>
                  <a:srgbClr val="0033AD"/>
                </a:solidFill>
              </a:rPr>
              <a:t>, </a:t>
            </a:r>
            <a:r>
              <a:rPr lang="en-US" sz="2300" b="1" dirty="0">
                <a:solidFill>
                  <a:srgbClr val="0033AD"/>
                </a:solidFill>
              </a:rPr>
              <a:t>fatigue</a:t>
            </a:r>
            <a:r>
              <a:rPr lang="en-US" sz="2300" dirty="0">
                <a:solidFill>
                  <a:srgbClr val="0033AD"/>
                </a:solidFill>
              </a:rPr>
              <a:t>, etc.</a:t>
            </a:r>
            <a:endParaRPr lang="en-US" sz="2300" b="1" dirty="0">
              <a:solidFill>
                <a:srgbClr val="0033AD"/>
              </a:solidFill>
            </a:endParaRPr>
          </a:p>
          <a:p>
            <a:pPr marL="342900" indent="-342900">
              <a:buFont typeface="Arial" panose="020B0604020202020204" pitchFamily="34" charset="0"/>
              <a:buChar char="•"/>
            </a:pPr>
            <a:r>
              <a:rPr lang="en-US" sz="2300" dirty="0">
                <a:solidFill>
                  <a:srgbClr val="0033AD"/>
                </a:solidFill>
              </a:rPr>
              <a:t>Considered the </a:t>
            </a:r>
            <a:r>
              <a:rPr lang="en-US" sz="2300" i="1" dirty="0">
                <a:solidFill>
                  <a:srgbClr val="0033AD"/>
                </a:solidFill>
              </a:rPr>
              <a:t>sensory feature </a:t>
            </a:r>
            <a:r>
              <a:rPr lang="en-US" sz="2300" dirty="0">
                <a:solidFill>
                  <a:srgbClr val="0033AD"/>
                </a:solidFill>
              </a:rPr>
              <a:t>of autism with </a:t>
            </a:r>
            <a:r>
              <a:rPr lang="en-US" sz="2300" b="1" dirty="0">
                <a:solidFill>
                  <a:srgbClr val="0033AD"/>
                </a:solidFill>
              </a:rPr>
              <a:t>largest overall impact on quality of life </a:t>
            </a:r>
          </a:p>
        </p:txBody>
      </p:sp>
      <p:sp>
        <p:nvSpPr>
          <p:cNvPr id="2" name="TextBox 1">
            <a:extLst>
              <a:ext uri="{FF2B5EF4-FFF2-40B4-BE49-F238E27FC236}">
                <a16:creationId xmlns:a16="http://schemas.microsoft.com/office/drawing/2014/main" id="{D55B4B00-3F91-201F-1F99-2C54EA3694FA}"/>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7C02E5E1-7D89-659C-6A01-8662D4ADD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03E9CFB1-9DFE-6D00-FF73-375390C9EEE4}"/>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cxnSp>
        <p:nvCxnSpPr>
          <p:cNvPr id="10" name="Straight Connector 9">
            <a:extLst>
              <a:ext uri="{FF2B5EF4-FFF2-40B4-BE49-F238E27FC236}">
                <a16:creationId xmlns:a16="http://schemas.microsoft.com/office/drawing/2014/main" id="{CAF75900-7108-23F2-719A-84645B851370}"/>
              </a:ext>
            </a:extLst>
          </p:cNvPr>
          <p:cNvCxnSpPr>
            <a:cxnSpLocks/>
            <a:stCxn id="3" idx="2"/>
            <a:endCxn id="2" idx="0"/>
          </p:cNvCxnSpPr>
          <p:nvPr/>
        </p:nvCxnSpPr>
        <p:spPr>
          <a:xfrm>
            <a:off x="6089685" y="2564862"/>
            <a:ext cx="12630" cy="3463134"/>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medical document&#10;&#10;Description automatically generated">
            <a:extLst>
              <a:ext uri="{FF2B5EF4-FFF2-40B4-BE49-F238E27FC236}">
                <a16:creationId xmlns:a16="http://schemas.microsoft.com/office/drawing/2014/main" id="{8E902F51-78C5-59A8-6379-B8AF641D9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690" y="2639953"/>
            <a:ext cx="3839458" cy="3283673"/>
          </a:xfrm>
          <a:prstGeom prst="rect">
            <a:avLst/>
          </a:prstGeom>
        </p:spPr>
      </p:pic>
      <p:pic>
        <p:nvPicPr>
          <p:cNvPr id="11" name="Picture 10" descr="A qr code with a black background&#10;&#10;Description automatically generated">
            <a:extLst>
              <a:ext uri="{FF2B5EF4-FFF2-40B4-BE49-F238E27FC236}">
                <a16:creationId xmlns:a16="http://schemas.microsoft.com/office/drawing/2014/main" id="{C14DF412-1AED-B3F2-78EB-9109CA29F6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163" y="3885876"/>
            <a:ext cx="2029968" cy="2029968"/>
          </a:xfrm>
          <a:prstGeom prst="rect">
            <a:avLst/>
          </a:prstGeom>
        </p:spPr>
      </p:pic>
      <p:pic>
        <p:nvPicPr>
          <p:cNvPr id="13" name="Picture 12" descr="A screenshot of a article&#10;&#10;Description automatically generated">
            <a:extLst>
              <a:ext uri="{FF2B5EF4-FFF2-40B4-BE49-F238E27FC236}">
                <a16:creationId xmlns:a16="http://schemas.microsoft.com/office/drawing/2014/main" id="{F45946E5-C9BD-EEF1-B8F0-07C1701E843A}"/>
              </a:ext>
            </a:extLst>
          </p:cNvPr>
          <p:cNvPicPr>
            <a:picLocks noChangeAspect="1"/>
          </p:cNvPicPr>
          <p:nvPr/>
        </p:nvPicPr>
        <p:blipFill>
          <a:blip r:embed="rId7">
            <a:extLst>
              <a:ext uri="{28A0092B-C50C-407E-A947-70E740481C1C}">
                <a14:useLocalDpi xmlns:a14="http://schemas.microsoft.com/office/drawing/2010/main" val="0"/>
              </a:ext>
            </a:extLst>
          </a:blip>
          <a:srcRect t="6856"/>
          <a:stretch/>
        </p:blipFill>
        <p:spPr>
          <a:xfrm>
            <a:off x="6693408" y="2617397"/>
            <a:ext cx="3961473" cy="3298446"/>
          </a:xfrm>
          <a:prstGeom prst="rect">
            <a:avLst/>
          </a:prstGeom>
        </p:spPr>
      </p:pic>
      <p:pic>
        <p:nvPicPr>
          <p:cNvPr id="17" name="Picture 16" descr="A qr code with a black and white background&#10;&#10;Description automatically generated">
            <a:extLst>
              <a:ext uri="{FF2B5EF4-FFF2-40B4-BE49-F238E27FC236}">
                <a16:creationId xmlns:a16="http://schemas.microsoft.com/office/drawing/2014/main" id="{CEBC30A2-5557-47BC-4AE2-C05CF78211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9897" y="3885875"/>
            <a:ext cx="2029968" cy="2029968"/>
          </a:xfrm>
          <a:prstGeom prst="rect">
            <a:avLst/>
          </a:prstGeom>
        </p:spPr>
      </p:pic>
      <p:sp>
        <p:nvSpPr>
          <p:cNvPr id="7" name="TextBox 6">
            <a:extLst>
              <a:ext uri="{FF2B5EF4-FFF2-40B4-BE49-F238E27FC236}">
                <a16:creationId xmlns:a16="http://schemas.microsoft.com/office/drawing/2014/main" id="{36D64651-C7F3-8053-F0D5-4C2FBA4AC85A}"/>
              </a:ext>
            </a:extLst>
          </p:cNvPr>
          <p:cNvSpPr txBox="1"/>
          <p:nvPr/>
        </p:nvSpPr>
        <p:spPr>
          <a:xfrm>
            <a:off x="673136" y="155941"/>
            <a:ext cx="10833097" cy="1200329"/>
          </a:xfrm>
          <a:prstGeom prst="rect">
            <a:avLst/>
          </a:prstGeom>
          <a:solidFill>
            <a:srgbClr val="0033AD"/>
          </a:solidFill>
          <a:ln>
            <a:solidFill>
              <a:srgbClr val="FEDFC1"/>
            </a:solidFill>
          </a:ln>
        </p:spPr>
        <p:txBody>
          <a:bodyPr wrap="square" rtlCol="0">
            <a:spAutoFit/>
          </a:bodyPr>
          <a:lstStyle/>
          <a:p>
            <a:pPr marL="342900" indent="-342900">
              <a:buFont typeface="Arial" panose="020B0604020202020204" pitchFamily="34" charset="0"/>
              <a:buChar char="•"/>
            </a:pPr>
            <a:r>
              <a:rPr lang="en-US" sz="2400" dirty="0">
                <a:solidFill>
                  <a:srgbClr val="FEDFC1"/>
                </a:solidFill>
              </a:rPr>
              <a:t>Current </a:t>
            </a:r>
            <a:r>
              <a:rPr lang="en-US" sz="2400" b="1" dirty="0">
                <a:solidFill>
                  <a:srgbClr val="FEDFC1"/>
                </a:solidFill>
              </a:rPr>
              <a:t>prevalence of DST </a:t>
            </a:r>
            <a:r>
              <a:rPr lang="en-US" sz="2400" dirty="0">
                <a:solidFill>
                  <a:srgbClr val="FEDFC1"/>
                </a:solidFill>
              </a:rPr>
              <a:t>in the autistic population is </a:t>
            </a:r>
            <a:r>
              <a:rPr lang="en-US" sz="2400" b="1" dirty="0">
                <a:solidFill>
                  <a:srgbClr val="FEDFC1"/>
                </a:solidFill>
              </a:rPr>
              <a:t>38 – 45%</a:t>
            </a:r>
            <a:r>
              <a:rPr lang="en-US" sz="2400" dirty="0">
                <a:solidFill>
                  <a:srgbClr val="FEDFC1"/>
                </a:solidFill>
              </a:rPr>
              <a:t>,</a:t>
            </a:r>
            <a:r>
              <a:rPr lang="en-US" sz="2400" b="1" dirty="0">
                <a:solidFill>
                  <a:srgbClr val="FEDFC1"/>
                </a:solidFill>
              </a:rPr>
              <a:t> </a:t>
            </a:r>
            <a:r>
              <a:rPr lang="en-US" sz="2400" dirty="0">
                <a:solidFill>
                  <a:srgbClr val="FEDFC1"/>
                </a:solidFill>
              </a:rPr>
              <a:t>with </a:t>
            </a:r>
            <a:r>
              <a:rPr lang="en-US" sz="2400" b="1" dirty="0">
                <a:solidFill>
                  <a:srgbClr val="FEDFC1"/>
                </a:solidFill>
              </a:rPr>
              <a:t>50 – 70% </a:t>
            </a:r>
            <a:r>
              <a:rPr lang="en-US" sz="2400" dirty="0">
                <a:solidFill>
                  <a:srgbClr val="FEDFC1"/>
                </a:solidFill>
              </a:rPr>
              <a:t>of individuals on the autism spectrum having experienced significant DST at some point in their life (e.g., Williams et al., 2021)</a:t>
            </a:r>
          </a:p>
        </p:txBody>
      </p:sp>
    </p:spTree>
    <p:extLst>
      <p:ext uri="{BB962C8B-B14F-4D97-AF65-F5344CB8AC3E}">
        <p14:creationId xmlns:p14="http://schemas.microsoft.com/office/powerpoint/2010/main" val="396808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3578E-38B0-CDF4-25B0-43F5216458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627CA0-FE10-8A71-2AD4-F91B426A2EBF}"/>
              </a:ext>
            </a:extLst>
          </p:cNvPr>
          <p:cNvSpPr txBox="1"/>
          <p:nvPr/>
        </p:nvSpPr>
        <p:spPr>
          <a:xfrm>
            <a:off x="685765" y="1849033"/>
            <a:ext cx="10833097" cy="1938992"/>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400" dirty="0">
                <a:solidFill>
                  <a:srgbClr val="0033AD"/>
                </a:solidFill>
              </a:rPr>
              <a:t>Difficulties with </a:t>
            </a:r>
            <a:r>
              <a:rPr lang="en-US" sz="2400" b="1" dirty="0">
                <a:solidFill>
                  <a:srgbClr val="0033AD"/>
                </a:solidFill>
              </a:rPr>
              <a:t>DST</a:t>
            </a:r>
            <a:r>
              <a:rPr lang="en-US" sz="2400" dirty="0">
                <a:solidFill>
                  <a:srgbClr val="0033AD"/>
                </a:solidFill>
              </a:rPr>
              <a:t> (hyperacusis, misophonia, phonophobia), </a:t>
            </a:r>
            <a:r>
              <a:rPr lang="en-US" sz="2400" b="1" dirty="0">
                <a:solidFill>
                  <a:srgbClr val="0033AD"/>
                </a:solidFill>
              </a:rPr>
              <a:t>sensory overload</a:t>
            </a:r>
            <a:r>
              <a:rPr lang="en-US" sz="2400" dirty="0">
                <a:solidFill>
                  <a:srgbClr val="0033AD"/>
                </a:solidFill>
              </a:rPr>
              <a:t>, &amp; and </a:t>
            </a:r>
            <a:r>
              <a:rPr lang="en-US" sz="2400" b="1" dirty="0">
                <a:solidFill>
                  <a:srgbClr val="0033AD"/>
                </a:solidFill>
              </a:rPr>
              <a:t>speech recognition in adverse environments </a:t>
            </a:r>
            <a:r>
              <a:rPr lang="en-US" sz="2400" dirty="0">
                <a:solidFill>
                  <a:srgbClr val="0033AD"/>
                </a:solidFill>
              </a:rPr>
              <a:t>(following target speech while ignoring competing speech and/or noise) </a:t>
            </a:r>
            <a:r>
              <a:rPr lang="en-US" sz="2400" i="1" dirty="0">
                <a:solidFill>
                  <a:srgbClr val="0033AD"/>
                </a:solidFill>
              </a:rPr>
              <a:t>may exacerbate social communication differences &amp; limit participation</a:t>
            </a:r>
            <a:r>
              <a:rPr lang="en-US" sz="2400" dirty="0">
                <a:solidFill>
                  <a:srgbClr val="0033AD"/>
                </a:solidFill>
              </a:rPr>
              <a:t> in important communal activities (e.g., workplaces, educational settings, social gatherings, etc.)…  </a:t>
            </a:r>
          </a:p>
        </p:txBody>
      </p:sp>
      <p:sp>
        <p:nvSpPr>
          <p:cNvPr id="2" name="TextBox 1">
            <a:extLst>
              <a:ext uri="{FF2B5EF4-FFF2-40B4-BE49-F238E27FC236}">
                <a16:creationId xmlns:a16="http://schemas.microsoft.com/office/drawing/2014/main" id="{41A9920A-249F-CAC2-6FE4-408C187CC0FC}"/>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8E532A01-4201-4143-F97A-4ED819EDC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2E95A244-566E-A6E8-30E4-78126E577802}"/>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7" name="TextBox 6">
            <a:extLst>
              <a:ext uri="{FF2B5EF4-FFF2-40B4-BE49-F238E27FC236}">
                <a16:creationId xmlns:a16="http://schemas.microsoft.com/office/drawing/2014/main" id="{0B08AD9C-9E61-C59D-E2EE-0E36C2E0FB2E}"/>
              </a:ext>
            </a:extLst>
          </p:cNvPr>
          <p:cNvSpPr txBox="1"/>
          <p:nvPr/>
        </p:nvSpPr>
        <p:spPr>
          <a:xfrm>
            <a:off x="673136" y="138791"/>
            <a:ext cx="10833097" cy="1569660"/>
          </a:xfrm>
          <a:prstGeom prst="rect">
            <a:avLst/>
          </a:prstGeom>
          <a:solidFill>
            <a:srgbClr val="0033AD"/>
          </a:solidFill>
          <a:ln>
            <a:solidFill>
              <a:srgbClr val="FEDFC1"/>
            </a:solidFill>
          </a:ln>
        </p:spPr>
        <p:txBody>
          <a:bodyPr wrap="square" rtlCol="0">
            <a:spAutoFit/>
          </a:bodyPr>
          <a:lstStyle/>
          <a:p>
            <a:pPr marL="342900" indent="-342900">
              <a:buFont typeface="Arial" panose="020B0604020202020204" pitchFamily="34" charset="0"/>
              <a:buChar char="•"/>
            </a:pPr>
            <a:r>
              <a:rPr lang="en-US" sz="2400" b="1" dirty="0">
                <a:solidFill>
                  <a:srgbClr val="FEDFC1"/>
                </a:solidFill>
              </a:rPr>
              <a:t>Sensory Overload </a:t>
            </a:r>
            <a:r>
              <a:rPr lang="en-US" sz="2400" b="1" dirty="0">
                <a:solidFill>
                  <a:srgbClr val="FEDFC1"/>
                </a:solidFill>
                <a:sym typeface="Wingdings" pitchFamily="2" charset="2"/>
              </a:rPr>
              <a:t> </a:t>
            </a:r>
            <a:r>
              <a:rPr lang="en-US" sz="2400" dirty="0">
                <a:solidFill>
                  <a:srgbClr val="FEDFC1"/>
                </a:solidFill>
                <a:sym typeface="Wingdings" pitchFamily="2" charset="2"/>
              </a:rPr>
              <a:t>distress experienced by autistic people in response to loud sounds, or </a:t>
            </a:r>
            <a:r>
              <a:rPr lang="en-US" sz="2400" b="1" i="1" dirty="0">
                <a:solidFill>
                  <a:srgbClr val="FEDFC1"/>
                </a:solidFill>
                <a:sym typeface="Wingdings" pitchFamily="2" charset="2"/>
              </a:rPr>
              <a:t>too many sound stimuli simultaneously (i.e., adverse environments)… </a:t>
            </a:r>
          </a:p>
          <a:p>
            <a:pPr marL="798513" lvl="1" indent="-342900">
              <a:buFont typeface="Arial" panose="020B0604020202020204" pitchFamily="34" charset="0"/>
              <a:buChar char="•"/>
            </a:pPr>
            <a:r>
              <a:rPr lang="en-US" sz="2400" dirty="0">
                <a:solidFill>
                  <a:srgbClr val="FEDFC1"/>
                </a:solidFill>
                <a:sym typeface="Wingdings" pitchFamily="2" charset="2"/>
              </a:rPr>
              <a:t>Can lead to an intense experience of </a:t>
            </a:r>
            <a:r>
              <a:rPr lang="en-US" sz="2400" b="1" dirty="0">
                <a:solidFill>
                  <a:srgbClr val="FEDFC1"/>
                </a:solidFill>
                <a:sym typeface="Wingdings" pitchFamily="2" charset="2"/>
              </a:rPr>
              <a:t>distress</a:t>
            </a:r>
            <a:r>
              <a:rPr lang="en-US" sz="2400" dirty="0">
                <a:solidFill>
                  <a:srgbClr val="FEDFC1"/>
                </a:solidFill>
                <a:sym typeface="Wingdings" pitchFamily="2" charset="2"/>
              </a:rPr>
              <a:t>, </a:t>
            </a:r>
            <a:r>
              <a:rPr lang="en-US" sz="2400" b="1" dirty="0">
                <a:solidFill>
                  <a:srgbClr val="FEDFC1"/>
                </a:solidFill>
                <a:sym typeface="Wingdings" pitchFamily="2" charset="2"/>
              </a:rPr>
              <a:t>panic</a:t>
            </a:r>
            <a:r>
              <a:rPr lang="en-US" sz="2400" dirty="0">
                <a:solidFill>
                  <a:srgbClr val="FEDFC1"/>
                </a:solidFill>
                <a:sym typeface="Wingdings" pitchFamily="2" charset="2"/>
              </a:rPr>
              <a:t>, </a:t>
            </a:r>
            <a:r>
              <a:rPr lang="en-US" sz="2400" b="1" dirty="0">
                <a:solidFill>
                  <a:srgbClr val="FEDFC1"/>
                </a:solidFill>
                <a:sym typeface="Wingdings" pitchFamily="2" charset="2"/>
              </a:rPr>
              <a:t>fatigue</a:t>
            </a:r>
            <a:r>
              <a:rPr lang="en-US" sz="2400" dirty="0">
                <a:solidFill>
                  <a:srgbClr val="FEDFC1"/>
                </a:solidFill>
                <a:sym typeface="Wingdings" pitchFamily="2" charset="2"/>
              </a:rPr>
              <a:t>, </a:t>
            </a:r>
            <a:r>
              <a:rPr lang="en-US" sz="2400" b="1" dirty="0">
                <a:solidFill>
                  <a:srgbClr val="FEDFC1"/>
                </a:solidFill>
                <a:sym typeface="Wingdings" pitchFamily="2" charset="2"/>
              </a:rPr>
              <a:t>desire to escape situation</a:t>
            </a:r>
            <a:r>
              <a:rPr lang="en-US" sz="2400" dirty="0">
                <a:solidFill>
                  <a:srgbClr val="FEDFC1"/>
                </a:solidFill>
                <a:sym typeface="Wingdings" pitchFamily="2" charset="2"/>
              </a:rPr>
              <a:t>, etc. </a:t>
            </a:r>
            <a:endParaRPr lang="en-US" sz="2400" dirty="0">
              <a:solidFill>
                <a:srgbClr val="FEDFC1"/>
              </a:solidFill>
            </a:endParaRPr>
          </a:p>
        </p:txBody>
      </p:sp>
      <p:sp>
        <p:nvSpPr>
          <p:cNvPr id="12" name="Freeform 164">
            <a:extLst>
              <a:ext uri="{FF2B5EF4-FFF2-40B4-BE49-F238E27FC236}">
                <a16:creationId xmlns:a16="http://schemas.microsoft.com/office/drawing/2014/main" id="{0AEDE58D-34C2-8AC7-968B-9EEF553DB92B}"/>
              </a:ext>
            </a:extLst>
          </p:cNvPr>
          <p:cNvSpPr>
            <a:spLocks/>
          </p:cNvSpPr>
          <p:nvPr/>
        </p:nvSpPr>
        <p:spPr bwMode="auto">
          <a:xfrm>
            <a:off x="2373561" y="4217372"/>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14" name="Freeform 164">
            <a:extLst>
              <a:ext uri="{FF2B5EF4-FFF2-40B4-BE49-F238E27FC236}">
                <a16:creationId xmlns:a16="http://schemas.microsoft.com/office/drawing/2014/main" id="{F97929ED-FB5C-7FAD-4625-A4BB0DFCC7D4}"/>
              </a:ext>
            </a:extLst>
          </p:cNvPr>
          <p:cNvSpPr>
            <a:spLocks/>
          </p:cNvSpPr>
          <p:nvPr/>
        </p:nvSpPr>
        <p:spPr bwMode="auto">
          <a:xfrm>
            <a:off x="1529650" y="4519537"/>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164">
            <a:extLst>
              <a:ext uri="{FF2B5EF4-FFF2-40B4-BE49-F238E27FC236}">
                <a16:creationId xmlns:a16="http://schemas.microsoft.com/office/drawing/2014/main" id="{81274F5B-09AC-C005-3E3A-B7F5D0B0709D}"/>
              </a:ext>
            </a:extLst>
          </p:cNvPr>
          <p:cNvSpPr>
            <a:spLocks/>
          </p:cNvSpPr>
          <p:nvPr/>
        </p:nvSpPr>
        <p:spPr bwMode="auto">
          <a:xfrm>
            <a:off x="2924501" y="3875747"/>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2">
              <a:lumMod val="75000"/>
            </a:schemeClr>
          </a:solidFill>
          <a:ln>
            <a:solidFill>
              <a:schemeClr val="tx2">
                <a:lumMod val="75000"/>
              </a:schemeClr>
            </a:solidFill>
          </a:ln>
        </p:spPr>
        <p:txBody>
          <a:bodyPr vert="horz" wrap="square" lIns="91440" tIns="45720" rIns="91440" bIns="45720" numCol="1" anchor="t" anchorCtr="0" compatLnSpc="1">
            <a:prstTxWarp prst="textNoShape">
              <a:avLst/>
            </a:prstTxWarp>
          </a:bodyPr>
          <a:lstStyle/>
          <a:p>
            <a:endParaRPr lang="en-US"/>
          </a:p>
        </p:txBody>
      </p:sp>
      <p:sp>
        <p:nvSpPr>
          <p:cNvPr id="16" name="Freeform 164">
            <a:extLst>
              <a:ext uri="{FF2B5EF4-FFF2-40B4-BE49-F238E27FC236}">
                <a16:creationId xmlns:a16="http://schemas.microsoft.com/office/drawing/2014/main" id="{445EDC63-DF84-9F78-AF0E-7DC455656E1D}"/>
              </a:ext>
            </a:extLst>
          </p:cNvPr>
          <p:cNvSpPr>
            <a:spLocks/>
          </p:cNvSpPr>
          <p:nvPr/>
        </p:nvSpPr>
        <p:spPr bwMode="auto">
          <a:xfrm>
            <a:off x="2110985" y="4935495"/>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accent4">
              <a:lumMod val="50000"/>
            </a:schemeClr>
          </a:solidFill>
          <a:ln>
            <a:solidFill>
              <a:schemeClr val="accent4">
                <a:lumMod val="50000"/>
              </a:schemeClr>
            </a:solidFill>
          </a:ln>
        </p:spPr>
        <p:txBody>
          <a:bodyPr vert="horz" wrap="square" lIns="91440" tIns="45720" rIns="91440" bIns="45720" numCol="1" anchor="t" anchorCtr="0" compatLnSpc="1">
            <a:prstTxWarp prst="textNoShape">
              <a:avLst/>
            </a:prstTxWarp>
          </a:bodyPr>
          <a:lstStyle/>
          <a:p>
            <a:endParaRPr lang="en-US"/>
          </a:p>
        </p:txBody>
      </p:sp>
      <p:sp>
        <p:nvSpPr>
          <p:cNvPr id="18" name="Freeform 164">
            <a:extLst>
              <a:ext uri="{FF2B5EF4-FFF2-40B4-BE49-F238E27FC236}">
                <a16:creationId xmlns:a16="http://schemas.microsoft.com/office/drawing/2014/main" id="{58FC7549-4036-ABF7-6F8D-F3DE20CC1A34}"/>
              </a:ext>
            </a:extLst>
          </p:cNvPr>
          <p:cNvSpPr>
            <a:spLocks/>
          </p:cNvSpPr>
          <p:nvPr/>
        </p:nvSpPr>
        <p:spPr bwMode="auto">
          <a:xfrm>
            <a:off x="2865006" y="4552674"/>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bg2">
              <a:lumMod val="60000"/>
              <a:lumOff val="40000"/>
            </a:schemeClr>
          </a:solidFill>
          <a:ln>
            <a:solidFill>
              <a:schemeClr val="bg2">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19" name="Freeform 164">
            <a:extLst>
              <a:ext uri="{FF2B5EF4-FFF2-40B4-BE49-F238E27FC236}">
                <a16:creationId xmlns:a16="http://schemas.microsoft.com/office/drawing/2014/main" id="{2DEBCFDD-F5E1-320B-51C3-228B5E31E0A4}"/>
              </a:ext>
            </a:extLst>
          </p:cNvPr>
          <p:cNvSpPr>
            <a:spLocks/>
          </p:cNvSpPr>
          <p:nvPr/>
        </p:nvSpPr>
        <p:spPr bwMode="auto">
          <a:xfrm>
            <a:off x="1822714" y="3651260"/>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7030A0"/>
          </a:solidFill>
          <a:ln>
            <a:solidFill>
              <a:srgbClr val="7030A0"/>
            </a:solidFill>
          </a:ln>
        </p:spPr>
        <p:txBody>
          <a:bodyPr vert="horz" wrap="square" lIns="91440" tIns="45720" rIns="91440" bIns="45720" numCol="1" anchor="t" anchorCtr="0" compatLnSpc="1">
            <a:prstTxWarp prst="textNoShape">
              <a:avLst/>
            </a:prstTxWarp>
          </a:bodyPr>
          <a:lstStyle/>
          <a:p>
            <a:endParaRPr lang="en-US"/>
          </a:p>
        </p:txBody>
      </p:sp>
      <p:sp>
        <p:nvSpPr>
          <p:cNvPr id="20" name="Freeform 164">
            <a:extLst>
              <a:ext uri="{FF2B5EF4-FFF2-40B4-BE49-F238E27FC236}">
                <a16:creationId xmlns:a16="http://schemas.microsoft.com/office/drawing/2014/main" id="{0AFD73DD-AE65-E293-4D5E-DDBB31F74545}"/>
              </a:ext>
            </a:extLst>
          </p:cNvPr>
          <p:cNvSpPr>
            <a:spLocks/>
          </p:cNvSpPr>
          <p:nvPr/>
        </p:nvSpPr>
        <p:spPr bwMode="auto">
          <a:xfrm>
            <a:off x="7794971" y="4516237"/>
            <a:ext cx="2023468" cy="1357312"/>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21" name="Not Equal 20">
            <a:extLst>
              <a:ext uri="{FF2B5EF4-FFF2-40B4-BE49-F238E27FC236}">
                <a16:creationId xmlns:a16="http://schemas.microsoft.com/office/drawing/2014/main" id="{1C24636F-3CE9-BF1E-B04F-4F86B98CEF38}"/>
              </a:ext>
            </a:extLst>
          </p:cNvPr>
          <p:cNvSpPr/>
          <p:nvPr/>
        </p:nvSpPr>
        <p:spPr>
          <a:xfrm>
            <a:off x="5279353" y="4713262"/>
            <a:ext cx="1645920" cy="1005840"/>
          </a:xfrm>
          <a:prstGeom prst="mathNotEqual">
            <a:avLst/>
          </a:prstGeom>
          <a:solidFill>
            <a:schemeClr val="tx1"/>
          </a:solid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E0C2"/>
              </a:solidFill>
            </a:endParaRPr>
          </a:p>
        </p:txBody>
      </p:sp>
      <p:sp>
        <p:nvSpPr>
          <p:cNvPr id="22" name="Title 1">
            <a:extLst>
              <a:ext uri="{FF2B5EF4-FFF2-40B4-BE49-F238E27FC236}">
                <a16:creationId xmlns:a16="http://schemas.microsoft.com/office/drawing/2014/main" id="{9BA15C38-630E-EE59-0EAC-B2951BE7A38C}"/>
              </a:ext>
            </a:extLst>
          </p:cNvPr>
          <p:cNvSpPr txBox="1">
            <a:spLocks/>
          </p:cNvSpPr>
          <p:nvPr/>
        </p:nvSpPr>
        <p:spPr>
          <a:xfrm>
            <a:off x="8142161" y="4869613"/>
            <a:ext cx="1366398" cy="579813"/>
          </a:xfrm>
          <a:prstGeom prst="rect">
            <a:avLst/>
          </a:prstGeom>
          <a:solidFill>
            <a:srgbClr val="001489"/>
          </a:solidFill>
          <a:ln>
            <a:solidFill>
              <a:srgbClr val="FFE0C2"/>
            </a:solidFill>
          </a:ln>
        </p:spPr>
        <p:txBody>
          <a:bodyPr spcFirstLastPara="1" vert="horz" wrap="square" lIns="91440" tIns="45720" rIns="91440" bIns="45720" rtlCol="0" anchor="ctr" anchorCtr="0">
            <a:normAutofit fontScale="97500"/>
          </a:bodyPr>
          <a:lstStyle>
            <a:defPPr marR="0" lvl="0" algn="l" rtl="0">
              <a:lnSpc>
                <a:spcPct val="100000"/>
              </a:lnSpc>
              <a:spcBef>
                <a:spcPts val="0"/>
              </a:spcBef>
              <a:spcAft>
                <a:spcPts val="0"/>
              </a:spcAft>
            </a:defPPr>
            <a:lvl1pPr marL="457200" marR="0" lvl="0" indent="-355600" algn="l" rtl="0" eaLnBrk="1" fontAlgn="base" hangingPunct="1">
              <a:lnSpc>
                <a:spcPct val="90000"/>
              </a:lnSpc>
              <a:spcBef>
                <a:spcPct val="0"/>
              </a:spcBef>
              <a:spcAft>
                <a:spcPct val="0"/>
              </a:spcAft>
              <a:buClr>
                <a:schemeClr val="accent1"/>
              </a:buClr>
              <a:buSzPts val="2000"/>
              <a:buFont typeface="Calibri"/>
              <a:buChar char=" "/>
              <a:defRPr sz="4400" b="0" i="0" u="none" strike="noStrike" kern="1200" cap="none">
                <a:solidFill>
                  <a:schemeClr val="tx1"/>
                </a:solidFill>
                <a:latin typeface="+mj-lt"/>
                <a:ea typeface="+mj-ea"/>
                <a:cs typeface="+mj-cs"/>
                <a:sym typeface="Calibri"/>
              </a:defRPr>
            </a:lvl1pPr>
            <a:lvl2pPr marL="914400" marR="0" lvl="1" indent="-342900" algn="l" rtl="0" eaLnBrk="1" fontAlgn="base" hangingPunct="1">
              <a:lnSpc>
                <a:spcPct val="90000"/>
              </a:lnSpc>
              <a:spcBef>
                <a:spcPct val="0"/>
              </a:spcBef>
              <a:spcAft>
                <a:spcPct val="0"/>
              </a:spcAft>
              <a:buClr>
                <a:schemeClr val="accent1"/>
              </a:buClr>
              <a:buSzPts val="18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2pPr>
            <a:lvl3pPr marL="1371600" marR="0" lvl="2"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3pPr>
            <a:lvl4pPr marL="1828800" marR="0" lvl="3"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4pPr>
            <a:lvl5pPr marL="2286000" marR="0" lvl="4"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5pPr>
            <a:lvl6pPr marL="457200" marR="0" lvl="5"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6pPr>
            <a:lvl7pPr marL="914400" marR="0" lvl="6"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7pPr>
            <a:lvl8pPr marL="1371600" marR="0" lvl="7"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8pPr>
            <a:lvl9pPr marL="1828800" marR="0" lvl="8"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9pPr>
          </a:lstStyle>
          <a:p>
            <a:pPr marL="0" indent="0" algn="ctr">
              <a:buFont typeface="Calibri"/>
              <a:buNone/>
            </a:pPr>
            <a:r>
              <a:rPr lang="en-US" sz="2200" b="1" dirty="0">
                <a:solidFill>
                  <a:srgbClr val="FFE0C2"/>
                </a:solidFill>
                <a:latin typeface="Calibri" panose="020F0502020204030204" pitchFamily="34" charset="0"/>
                <a:cs typeface="Calibri" panose="020F0502020204030204" pitchFamily="34" charset="0"/>
              </a:rPr>
              <a:t>Huh ?????</a:t>
            </a:r>
            <a:endParaRPr lang="en-US" sz="2200" b="1" dirty="0">
              <a:solidFill>
                <a:srgbClr val="FFE0C2"/>
              </a:solidFill>
            </a:endParaRPr>
          </a:p>
        </p:txBody>
      </p:sp>
      <p:sp>
        <p:nvSpPr>
          <p:cNvPr id="23" name="Title 1">
            <a:extLst>
              <a:ext uri="{FF2B5EF4-FFF2-40B4-BE49-F238E27FC236}">
                <a16:creationId xmlns:a16="http://schemas.microsoft.com/office/drawing/2014/main" id="{CA26B107-C057-4B86-E4EC-1DF45D81A4C4}"/>
              </a:ext>
            </a:extLst>
          </p:cNvPr>
          <p:cNvSpPr txBox="1">
            <a:spLocks/>
          </p:cNvSpPr>
          <p:nvPr/>
        </p:nvSpPr>
        <p:spPr>
          <a:xfrm>
            <a:off x="6548921" y="3894358"/>
            <a:ext cx="4515568" cy="576303"/>
          </a:xfrm>
          <a:prstGeom prst="rect">
            <a:avLst/>
          </a:prstGeom>
          <a:solidFill>
            <a:srgbClr val="001489"/>
          </a:solidFill>
          <a:ln>
            <a:solidFill>
              <a:srgbClr val="FFE0C2"/>
            </a:solidFill>
          </a:ln>
        </p:spPr>
        <p:txBody>
          <a:bodyPr spcFirstLastPara="1" vert="horz" wrap="square" lIns="91440" tIns="45720" rIns="91440" bIns="45720" rtlCol="0" anchor="ctr" anchorCtr="0">
            <a:normAutofit fontScale="90000"/>
          </a:bodyPr>
          <a:lstStyle>
            <a:defPPr marR="0" lvl="0" algn="l" rtl="0">
              <a:lnSpc>
                <a:spcPct val="100000"/>
              </a:lnSpc>
              <a:spcBef>
                <a:spcPts val="0"/>
              </a:spcBef>
              <a:spcAft>
                <a:spcPts val="0"/>
              </a:spcAft>
            </a:defPPr>
            <a:lvl1pPr marL="457200" marR="0" lvl="0" indent="-355600" algn="l" rtl="0" eaLnBrk="1" fontAlgn="base" hangingPunct="1">
              <a:lnSpc>
                <a:spcPct val="90000"/>
              </a:lnSpc>
              <a:spcBef>
                <a:spcPct val="0"/>
              </a:spcBef>
              <a:spcAft>
                <a:spcPct val="0"/>
              </a:spcAft>
              <a:buClr>
                <a:schemeClr val="accent1"/>
              </a:buClr>
              <a:buSzPts val="2000"/>
              <a:buFont typeface="Calibri"/>
              <a:buChar char=" "/>
              <a:defRPr sz="4400" b="0" i="0" u="none" strike="noStrike" kern="1200" cap="none">
                <a:solidFill>
                  <a:schemeClr val="tx1"/>
                </a:solidFill>
                <a:latin typeface="+mj-lt"/>
                <a:ea typeface="+mj-ea"/>
                <a:cs typeface="+mj-cs"/>
                <a:sym typeface="Calibri"/>
              </a:defRPr>
            </a:lvl1pPr>
            <a:lvl2pPr marL="914400" marR="0" lvl="1" indent="-342900" algn="l" rtl="0" eaLnBrk="1" fontAlgn="base" hangingPunct="1">
              <a:lnSpc>
                <a:spcPct val="90000"/>
              </a:lnSpc>
              <a:spcBef>
                <a:spcPct val="0"/>
              </a:spcBef>
              <a:spcAft>
                <a:spcPct val="0"/>
              </a:spcAft>
              <a:buClr>
                <a:schemeClr val="accent1"/>
              </a:buClr>
              <a:buSzPts val="18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2pPr>
            <a:lvl3pPr marL="1371600" marR="0" lvl="2"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3pPr>
            <a:lvl4pPr marL="1828800" marR="0" lvl="3"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4pPr>
            <a:lvl5pPr marL="2286000" marR="0" lvl="4"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5pPr>
            <a:lvl6pPr marL="457200" marR="0" lvl="5"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6pPr>
            <a:lvl7pPr marL="914400" marR="0" lvl="6"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7pPr>
            <a:lvl8pPr marL="1371600" marR="0" lvl="7"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8pPr>
            <a:lvl9pPr marL="1828800" marR="0" lvl="8"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9pPr>
          </a:lstStyle>
          <a:p>
            <a:pPr marL="0" indent="0" algn="ctr">
              <a:buFont typeface="Calibri"/>
              <a:buNone/>
            </a:pPr>
            <a:r>
              <a:rPr lang="en-US" sz="2200" dirty="0">
                <a:solidFill>
                  <a:srgbClr val="FFE0C2"/>
                </a:solidFill>
                <a:latin typeface="Calibri" panose="020F0502020204030204" pitchFamily="34" charset="0"/>
                <a:cs typeface="Calibri" panose="020F0502020204030204" pitchFamily="34" charset="0"/>
              </a:rPr>
              <a:t>I guess I should disengage &amp; go home </a:t>
            </a:r>
            <a:r>
              <a:rPr lang="en-US" sz="2200" b="1" dirty="0">
                <a:solidFill>
                  <a:srgbClr val="FFE0C2"/>
                </a:solidFill>
                <a:latin typeface="Calibri" panose="020F0502020204030204" pitchFamily="34" charset="0"/>
                <a:cs typeface="Calibri" panose="020F0502020204030204" pitchFamily="34" charset="0"/>
              </a:rPr>
              <a:t>😞 </a:t>
            </a:r>
            <a:endParaRPr lang="en-US" sz="2200" b="1" dirty="0">
              <a:solidFill>
                <a:srgbClr val="FFE0C2"/>
              </a:solidFill>
            </a:endParaRPr>
          </a:p>
        </p:txBody>
      </p:sp>
    </p:spTree>
    <p:extLst>
      <p:ext uri="{BB962C8B-B14F-4D97-AF65-F5344CB8AC3E}">
        <p14:creationId xmlns:p14="http://schemas.microsoft.com/office/powerpoint/2010/main" val="3913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P spid="15" grpId="0" animBg="1"/>
      <p:bldP spid="16" grpId="0" animBg="1"/>
      <p:bldP spid="18"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4F7C7-2928-6632-D384-3BBFFA5969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8959F6-0E38-7F12-8000-C0F848312D9D}"/>
              </a:ext>
            </a:extLst>
          </p:cNvPr>
          <p:cNvSpPr txBox="1"/>
          <p:nvPr/>
        </p:nvSpPr>
        <p:spPr>
          <a:xfrm>
            <a:off x="679449" y="390905"/>
            <a:ext cx="10833097" cy="1200329"/>
          </a:xfrm>
          <a:prstGeom prst="rect">
            <a:avLst/>
          </a:prstGeom>
          <a:solidFill>
            <a:srgbClr val="0033AD"/>
          </a:solidFill>
          <a:ln>
            <a:solidFill>
              <a:srgbClr val="FEDFC1"/>
            </a:solidFill>
          </a:ln>
        </p:spPr>
        <p:txBody>
          <a:bodyPr wrap="square" rtlCol="0">
            <a:spAutoFit/>
          </a:bodyPr>
          <a:lstStyle/>
          <a:p>
            <a:pPr marL="342900" indent="-342900">
              <a:buFont typeface="Arial" panose="020B0604020202020204" pitchFamily="34" charset="0"/>
              <a:buChar char="•"/>
            </a:pPr>
            <a:r>
              <a:rPr lang="en-US" sz="2400" dirty="0">
                <a:solidFill>
                  <a:srgbClr val="FEDFC1"/>
                </a:solidFill>
              </a:rPr>
              <a:t>Relationship between </a:t>
            </a:r>
            <a:r>
              <a:rPr lang="en-US" sz="2400" b="1" dirty="0">
                <a:solidFill>
                  <a:srgbClr val="FEDFC1"/>
                </a:solidFill>
              </a:rPr>
              <a:t>Decreased Sound Tolerance</a:t>
            </a:r>
            <a:r>
              <a:rPr lang="en-US" sz="2400" dirty="0">
                <a:solidFill>
                  <a:srgbClr val="FEDFC1"/>
                </a:solidFill>
              </a:rPr>
              <a:t>, experiences of </a:t>
            </a:r>
            <a:r>
              <a:rPr lang="en-US" sz="2400" b="1" dirty="0">
                <a:solidFill>
                  <a:srgbClr val="FEDFC1"/>
                </a:solidFill>
              </a:rPr>
              <a:t>sensory overload</a:t>
            </a:r>
            <a:r>
              <a:rPr lang="en-US" sz="2400" dirty="0">
                <a:solidFill>
                  <a:srgbClr val="FEDFC1"/>
                </a:solidFill>
              </a:rPr>
              <a:t>, &amp; </a:t>
            </a:r>
            <a:r>
              <a:rPr lang="en-US" sz="2400" b="1" dirty="0">
                <a:solidFill>
                  <a:srgbClr val="FEDFC1"/>
                </a:solidFill>
              </a:rPr>
              <a:t>difficulties with speech recognition in adverse environments</a:t>
            </a:r>
            <a:r>
              <a:rPr lang="en-US" sz="2400" dirty="0">
                <a:solidFill>
                  <a:srgbClr val="FEDFC1"/>
                </a:solidFill>
              </a:rPr>
              <a:t> </a:t>
            </a:r>
            <a:r>
              <a:rPr lang="en-US" sz="2400" dirty="0">
                <a:solidFill>
                  <a:srgbClr val="FEDFC1"/>
                </a:solidFill>
                <a:sym typeface="Wingdings" pitchFamily="2" charset="2"/>
              </a:rPr>
              <a:t>in autistic individuals is unclear…</a:t>
            </a:r>
            <a:endParaRPr lang="en-US" sz="2400" dirty="0">
              <a:solidFill>
                <a:srgbClr val="FEDFC1"/>
              </a:solidFill>
            </a:endParaRPr>
          </a:p>
        </p:txBody>
      </p:sp>
      <p:sp>
        <p:nvSpPr>
          <p:cNvPr id="2" name="TextBox 1">
            <a:extLst>
              <a:ext uri="{FF2B5EF4-FFF2-40B4-BE49-F238E27FC236}">
                <a16:creationId xmlns:a16="http://schemas.microsoft.com/office/drawing/2014/main" id="{CDA84DFF-EA7D-B9A6-D2FC-11B50AAA5B61}"/>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AE312D00-D5E8-2FB0-5E00-586A3C94B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4F15E287-2F6A-0E79-C440-D0CB75CEE223}"/>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extBox 4">
            <a:extLst>
              <a:ext uri="{FF2B5EF4-FFF2-40B4-BE49-F238E27FC236}">
                <a16:creationId xmlns:a16="http://schemas.microsoft.com/office/drawing/2014/main" id="{FF6A22E8-ADEC-1600-8886-AD80598234FE}"/>
              </a:ext>
            </a:extLst>
          </p:cNvPr>
          <p:cNvSpPr txBox="1"/>
          <p:nvPr/>
        </p:nvSpPr>
        <p:spPr>
          <a:xfrm>
            <a:off x="679451" y="1767493"/>
            <a:ext cx="10833097" cy="1200329"/>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400" dirty="0">
                <a:solidFill>
                  <a:srgbClr val="0033AD"/>
                </a:solidFill>
              </a:rPr>
              <a:t>However </a:t>
            </a:r>
            <a:r>
              <a:rPr lang="en-US" sz="2400" dirty="0">
                <a:solidFill>
                  <a:srgbClr val="0033AD"/>
                </a:solidFill>
                <a:sym typeface="Wingdings" pitchFamily="2" charset="2"/>
              </a:rPr>
              <a:t> </a:t>
            </a:r>
            <a:r>
              <a:rPr lang="en-US" sz="2400" dirty="0">
                <a:solidFill>
                  <a:srgbClr val="0033AD"/>
                </a:solidFill>
              </a:rPr>
              <a:t>all three experiences are </a:t>
            </a:r>
            <a:r>
              <a:rPr lang="en-US" sz="2400" b="1" dirty="0">
                <a:solidFill>
                  <a:srgbClr val="0033AD"/>
                </a:solidFill>
              </a:rPr>
              <a:t>common in autistic adults</a:t>
            </a:r>
            <a:r>
              <a:rPr lang="en-US" sz="2400" dirty="0">
                <a:solidFill>
                  <a:srgbClr val="0033AD"/>
                </a:solidFill>
              </a:rPr>
              <a:t>, negatively impact </a:t>
            </a:r>
            <a:r>
              <a:rPr lang="en-US" sz="2400" b="1" dirty="0">
                <a:solidFill>
                  <a:srgbClr val="0033AD"/>
                </a:solidFill>
              </a:rPr>
              <a:t>participation &amp; access </a:t>
            </a:r>
            <a:r>
              <a:rPr lang="en-US" sz="2400" dirty="0">
                <a:solidFill>
                  <a:srgbClr val="0033AD"/>
                </a:solidFill>
              </a:rPr>
              <a:t>to important activities of daily life, and may </a:t>
            </a:r>
            <a:r>
              <a:rPr lang="en-US" sz="2400" b="1" dirty="0">
                <a:solidFill>
                  <a:srgbClr val="0033AD"/>
                </a:solidFill>
              </a:rPr>
              <a:t>compound the core social communication differences</a:t>
            </a:r>
            <a:r>
              <a:rPr lang="en-US" sz="2400" dirty="0">
                <a:solidFill>
                  <a:srgbClr val="0033AD"/>
                </a:solidFill>
              </a:rPr>
              <a:t> that characterize the autism spectrum…</a:t>
            </a:r>
          </a:p>
        </p:txBody>
      </p:sp>
      <p:sp>
        <p:nvSpPr>
          <p:cNvPr id="9" name="Title 1">
            <a:extLst>
              <a:ext uri="{FF2B5EF4-FFF2-40B4-BE49-F238E27FC236}">
                <a16:creationId xmlns:a16="http://schemas.microsoft.com/office/drawing/2014/main" id="{AA1A4D0C-B8F1-C9D6-328D-DF22F23E1998}"/>
              </a:ext>
            </a:extLst>
          </p:cNvPr>
          <p:cNvSpPr txBox="1">
            <a:spLocks/>
          </p:cNvSpPr>
          <p:nvPr/>
        </p:nvSpPr>
        <p:spPr>
          <a:xfrm>
            <a:off x="679451" y="3144081"/>
            <a:ext cx="10833097" cy="996864"/>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defTabSz="914400"/>
            <a:r>
              <a:rPr lang="en-US" sz="2400" dirty="0">
                <a:latin typeface="+mn-lt"/>
                <a:sym typeface="Wingdings" pitchFamily="2" charset="2"/>
              </a:rPr>
              <a:t> </a:t>
            </a:r>
            <a:r>
              <a:rPr lang="en-US" sz="2400" dirty="0">
                <a:latin typeface="+mn-lt"/>
              </a:rPr>
              <a:t>Leading us to the </a:t>
            </a:r>
            <a:r>
              <a:rPr lang="en-US" sz="2400" b="1" i="1" dirty="0">
                <a:latin typeface="+mn-lt"/>
              </a:rPr>
              <a:t>purposes of the current study </a:t>
            </a:r>
            <a:r>
              <a:rPr lang="en-US" sz="2400" dirty="0">
                <a:latin typeface="+mn-lt"/>
              </a:rPr>
              <a:t>(to be discussed), &amp; the line of investigation being pursued in the Owl Auditory Cognitive Science Lab</a:t>
            </a:r>
          </a:p>
        </p:txBody>
      </p:sp>
      <p:pic>
        <p:nvPicPr>
          <p:cNvPr id="12" name="Picture 11" descr="A blue owl with headphones and brain&#10;&#10;Description automatically generated">
            <a:extLst>
              <a:ext uri="{FF2B5EF4-FFF2-40B4-BE49-F238E27FC236}">
                <a16:creationId xmlns:a16="http://schemas.microsoft.com/office/drawing/2014/main" id="{ED03CA86-2E99-79DF-D562-953EA3FBEABD}"/>
              </a:ext>
            </a:extLst>
          </p:cNvPr>
          <p:cNvPicPr>
            <a:picLocks noChangeAspect="1"/>
          </p:cNvPicPr>
          <p:nvPr/>
        </p:nvPicPr>
        <p:blipFill rotWithShape="1">
          <a:blip r:embed="rId5"/>
          <a:srcRect t="10726" r="3363" b="10175"/>
          <a:stretch/>
        </p:blipFill>
        <p:spPr>
          <a:xfrm>
            <a:off x="4792677" y="4317204"/>
            <a:ext cx="2606643" cy="2133600"/>
          </a:xfrm>
          <a:prstGeom prst="rect">
            <a:avLst/>
          </a:prstGeom>
        </p:spPr>
      </p:pic>
    </p:spTree>
    <p:extLst>
      <p:ext uri="{BB962C8B-B14F-4D97-AF65-F5344CB8AC3E}">
        <p14:creationId xmlns:p14="http://schemas.microsoft.com/office/powerpoint/2010/main" val="136950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6916A-3871-D81F-0B4E-B94F7C9D5A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1CFE59-4FC1-8500-4D57-A97E9920EC36}"/>
              </a:ext>
            </a:extLst>
          </p:cNvPr>
          <p:cNvSpPr txBox="1"/>
          <p:nvPr/>
        </p:nvSpPr>
        <p:spPr>
          <a:xfrm>
            <a:off x="678176" y="895843"/>
            <a:ext cx="10835640" cy="830997"/>
          </a:xfrm>
          <a:prstGeom prst="rect">
            <a:avLst/>
          </a:prstGeom>
          <a:solidFill>
            <a:srgbClr val="0033AD"/>
          </a:solidFill>
          <a:ln>
            <a:solidFill>
              <a:srgbClr val="FEDFC1"/>
            </a:solidFill>
          </a:ln>
        </p:spPr>
        <p:txBody>
          <a:bodyPr wrap="square" rtlCol="0">
            <a:spAutoFit/>
          </a:bodyPr>
          <a:lstStyle/>
          <a:p>
            <a:pPr marL="457200" indent="-457200">
              <a:buAutoNum type="arabicParenR"/>
            </a:pPr>
            <a:r>
              <a:rPr lang="en-US" sz="2400" dirty="0">
                <a:solidFill>
                  <a:srgbClr val="FEDFC1"/>
                </a:solidFill>
              </a:rPr>
              <a:t>Evaluate the influence of </a:t>
            </a:r>
            <a:r>
              <a:rPr lang="en-US" sz="2400" b="1" dirty="0">
                <a:solidFill>
                  <a:srgbClr val="FEDFC1"/>
                </a:solidFill>
              </a:rPr>
              <a:t>competing speech maskers with high degrees of informational masking on speech recognition for autistic young adults</a:t>
            </a:r>
            <a:r>
              <a:rPr lang="en-US" sz="2400" dirty="0">
                <a:solidFill>
                  <a:srgbClr val="FEDFC1"/>
                </a:solidFill>
              </a:rPr>
              <a:t>, due to </a:t>
            </a:r>
            <a:r>
              <a:rPr lang="en-US" sz="2400" dirty="0">
                <a:solidFill>
                  <a:srgbClr val="FEDFC1"/>
                </a:solidFill>
                <a:sym typeface="Wingdings" pitchFamily="2" charset="2"/>
              </a:rPr>
              <a:t></a:t>
            </a:r>
          </a:p>
        </p:txBody>
      </p:sp>
      <p:sp>
        <p:nvSpPr>
          <p:cNvPr id="2" name="TextBox 1">
            <a:extLst>
              <a:ext uri="{FF2B5EF4-FFF2-40B4-BE49-F238E27FC236}">
                <a16:creationId xmlns:a16="http://schemas.microsoft.com/office/drawing/2014/main" id="{AD959934-EC5A-57D1-B649-EA7C0F3E8055}"/>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CDB092CD-01BE-ACA1-C170-F4C6084C1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63795890-51A7-C338-9F76-9D647D7FA7A2}"/>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13" name="TextBox 12">
            <a:extLst>
              <a:ext uri="{FF2B5EF4-FFF2-40B4-BE49-F238E27FC236}">
                <a16:creationId xmlns:a16="http://schemas.microsoft.com/office/drawing/2014/main" id="{EF48E8D8-3509-0DC5-8658-12EF4C25F9E0}"/>
              </a:ext>
            </a:extLst>
          </p:cNvPr>
          <p:cNvSpPr txBox="1"/>
          <p:nvPr/>
        </p:nvSpPr>
        <p:spPr>
          <a:xfrm>
            <a:off x="678176" y="1847588"/>
            <a:ext cx="10835640" cy="1569660"/>
          </a:xfrm>
          <a:prstGeom prst="rect">
            <a:avLst/>
          </a:prstGeom>
          <a:solidFill>
            <a:srgbClr val="FEDFC1"/>
          </a:solidFill>
          <a:ln>
            <a:solidFill>
              <a:srgbClr val="0033AD"/>
            </a:solidFill>
          </a:ln>
        </p:spPr>
        <p:txBody>
          <a:bodyPr wrap="square" rtlCol="0">
            <a:spAutoFit/>
          </a:bodyPr>
          <a:lstStyle/>
          <a:p>
            <a:pPr marL="457200" indent="-457200">
              <a:buFont typeface="Arial" panose="020B0604020202020204" pitchFamily="34" charset="0"/>
              <a:buChar char="•"/>
            </a:pPr>
            <a:r>
              <a:rPr lang="en-US" sz="2400" dirty="0">
                <a:solidFill>
                  <a:srgbClr val="0033AD"/>
                </a:solidFill>
              </a:rPr>
              <a:t>the ecological validity of competing speech (i.e., distracting concurrent voices and conversations) in typical social, vocational, and educational environments </a:t>
            </a:r>
          </a:p>
          <a:p>
            <a:pPr marL="457200" indent="-457200">
              <a:buFont typeface="Arial" panose="020B0604020202020204" pitchFamily="34" charset="0"/>
              <a:buChar char="•"/>
            </a:pPr>
            <a:r>
              <a:rPr lang="en-US" sz="2400" dirty="0">
                <a:solidFill>
                  <a:srgbClr val="0033AD"/>
                </a:solidFill>
              </a:rPr>
              <a:t>the prevalence of lived experiences related to distraction by competing speech in qualitative reports of autistic adults (e.g., Bendo et al., 2024; Sturrock et al., 2022)</a:t>
            </a:r>
          </a:p>
        </p:txBody>
      </p:sp>
      <p:sp>
        <p:nvSpPr>
          <p:cNvPr id="5" name="Title 1">
            <a:extLst>
              <a:ext uri="{FF2B5EF4-FFF2-40B4-BE49-F238E27FC236}">
                <a16:creationId xmlns:a16="http://schemas.microsoft.com/office/drawing/2014/main" id="{380BFAE9-25DD-A91D-C48F-9A98E46937A5}"/>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Purposes of the Current Study</a:t>
            </a:r>
          </a:p>
        </p:txBody>
      </p:sp>
      <p:pic>
        <p:nvPicPr>
          <p:cNvPr id="21" name="Picture 20" descr="A picture containing text, outdoor, gun&#10;&#10;Description automatically generated">
            <a:extLst>
              <a:ext uri="{FF2B5EF4-FFF2-40B4-BE49-F238E27FC236}">
                <a16:creationId xmlns:a16="http://schemas.microsoft.com/office/drawing/2014/main" id="{FF4A417F-D927-8259-B28D-6A824673F477}"/>
              </a:ext>
            </a:extLst>
          </p:cNvPr>
          <p:cNvPicPr>
            <a:picLocks noChangeAspect="1"/>
          </p:cNvPicPr>
          <p:nvPr/>
        </p:nvPicPr>
        <p:blipFill rotWithShape="1">
          <a:blip r:embed="rId5">
            <a:extLst>
              <a:ext uri="{28A0092B-C50C-407E-A947-70E740481C1C}">
                <a14:useLocalDpi xmlns:a14="http://schemas.microsoft.com/office/drawing/2010/main" val="0"/>
              </a:ext>
            </a:extLst>
          </a:blip>
          <a:srcRect l="-274" r="1377"/>
          <a:stretch/>
        </p:blipFill>
        <p:spPr>
          <a:xfrm>
            <a:off x="2694061" y="4120155"/>
            <a:ext cx="2641524" cy="1849837"/>
          </a:xfrm>
          <a:prstGeom prst="rect">
            <a:avLst/>
          </a:prstGeom>
        </p:spPr>
      </p:pic>
      <p:sp>
        <p:nvSpPr>
          <p:cNvPr id="22" name="TextBox 21">
            <a:extLst>
              <a:ext uri="{FF2B5EF4-FFF2-40B4-BE49-F238E27FC236}">
                <a16:creationId xmlns:a16="http://schemas.microsoft.com/office/drawing/2014/main" id="{DA4FA6EA-6048-5570-DAF3-6090259254F1}"/>
              </a:ext>
            </a:extLst>
          </p:cNvPr>
          <p:cNvSpPr txBox="1"/>
          <p:nvPr/>
        </p:nvSpPr>
        <p:spPr>
          <a:xfrm>
            <a:off x="2694062" y="3489465"/>
            <a:ext cx="2641524" cy="584775"/>
          </a:xfrm>
          <a:prstGeom prst="rect">
            <a:avLst/>
          </a:prstGeom>
          <a:solidFill>
            <a:schemeClr val="bg1">
              <a:lumMod val="75000"/>
            </a:schemeClr>
          </a:solidFill>
          <a:ln>
            <a:solidFill>
              <a:srgbClr val="0033AD"/>
            </a:solidFill>
          </a:ln>
        </p:spPr>
        <p:txBody>
          <a:bodyPr wrap="square" rtlCol="0">
            <a:spAutoFit/>
          </a:bodyPr>
          <a:lstStyle/>
          <a:p>
            <a:pPr algn="ctr"/>
            <a:r>
              <a:rPr lang="en-US" sz="1600" b="1" dirty="0"/>
              <a:t>Information Masking </a:t>
            </a:r>
          </a:p>
          <a:p>
            <a:pPr algn="ctr"/>
            <a:r>
              <a:rPr lang="en-US" sz="1600" b="1" dirty="0"/>
              <a:t>(IM)</a:t>
            </a:r>
          </a:p>
        </p:txBody>
      </p:sp>
      <p:sp>
        <p:nvSpPr>
          <p:cNvPr id="23" name="Right Arrow 22">
            <a:extLst>
              <a:ext uri="{FF2B5EF4-FFF2-40B4-BE49-F238E27FC236}">
                <a16:creationId xmlns:a16="http://schemas.microsoft.com/office/drawing/2014/main" id="{0E4A216F-6C6A-16A3-6A2A-AB3007110E61}"/>
              </a:ext>
            </a:extLst>
          </p:cNvPr>
          <p:cNvSpPr/>
          <p:nvPr/>
        </p:nvSpPr>
        <p:spPr>
          <a:xfrm>
            <a:off x="5645010" y="4472092"/>
            <a:ext cx="892728" cy="635890"/>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F96073F-986A-8E9F-6815-08F238A9C3AE}"/>
              </a:ext>
            </a:extLst>
          </p:cNvPr>
          <p:cNvSpPr txBox="1"/>
          <p:nvPr/>
        </p:nvSpPr>
        <p:spPr>
          <a:xfrm>
            <a:off x="6844594" y="3492067"/>
            <a:ext cx="2642616" cy="830997"/>
          </a:xfrm>
          <a:prstGeom prst="rect">
            <a:avLst/>
          </a:prstGeom>
          <a:solidFill>
            <a:srgbClr val="FEDFC1"/>
          </a:solidFill>
          <a:ln>
            <a:solidFill>
              <a:srgbClr val="0033AD"/>
            </a:solidFill>
          </a:ln>
        </p:spPr>
        <p:txBody>
          <a:bodyPr wrap="square" rtlCol="0">
            <a:spAutoFit/>
          </a:bodyPr>
          <a:lstStyle/>
          <a:p>
            <a:pPr algn="ctr"/>
            <a:r>
              <a:rPr lang="en-US" sz="1600" b="1" dirty="0">
                <a:solidFill>
                  <a:srgbClr val="0033AD"/>
                </a:solidFill>
              </a:rPr>
              <a:t>Characterize “Speech-in-speech recognition” in autistic young adults</a:t>
            </a:r>
            <a:endParaRPr lang="en-US" sz="1600" dirty="0">
              <a:solidFill>
                <a:srgbClr val="0033AD"/>
              </a:solidFill>
            </a:endParaRPr>
          </a:p>
        </p:txBody>
      </p:sp>
      <p:pic>
        <p:nvPicPr>
          <p:cNvPr id="32" name="Graphic 31" descr="Brain in head outline">
            <a:extLst>
              <a:ext uri="{FF2B5EF4-FFF2-40B4-BE49-F238E27FC236}">
                <a16:creationId xmlns:a16="http://schemas.microsoft.com/office/drawing/2014/main" id="{BFE204C6-99F8-E935-ED9D-3A2BC71E6D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96627" y="4397883"/>
            <a:ext cx="1090583" cy="1090583"/>
          </a:xfrm>
          <a:prstGeom prst="rect">
            <a:avLst/>
          </a:prstGeom>
        </p:spPr>
      </p:pic>
      <p:grpSp>
        <p:nvGrpSpPr>
          <p:cNvPr id="33" name="Group 32">
            <a:extLst>
              <a:ext uri="{FF2B5EF4-FFF2-40B4-BE49-F238E27FC236}">
                <a16:creationId xmlns:a16="http://schemas.microsoft.com/office/drawing/2014/main" id="{433D17A0-C076-1C7A-AD7C-BCE1E6FD3BB6}"/>
              </a:ext>
            </a:extLst>
          </p:cNvPr>
          <p:cNvGrpSpPr/>
          <p:nvPr/>
        </p:nvGrpSpPr>
        <p:grpSpPr>
          <a:xfrm>
            <a:off x="6958766" y="4449725"/>
            <a:ext cx="667929" cy="986900"/>
            <a:chOff x="5761401" y="3525321"/>
            <a:chExt cx="210369" cy="328780"/>
          </a:xfrm>
          <a:solidFill>
            <a:srgbClr val="001489"/>
          </a:solidFill>
        </p:grpSpPr>
        <p:sp>
          <p:nvSpPr>
            <p:cNvPr id="34" name="Freeform 157">
              <a:extLst>
                <a:ext uri="{FF2B5EF4-FFF2-40B4-BE49-F238E27FC236}">
                  <a16:creationId xmlns:a16="http://schemas.microsoft.com/office/drawing/2014/main" id="{FBE472BC-6832-A1AD-7F85-8A0099C88A6F}"/>
                </a:ext>
              </a:extLst>
            </p:cNvPr>
            <p:cNvSpPr>
              <a:spLocks/>
            </p:cNvSpPr>
            <p:nvPr/>
          </p:nvSpPr>
          <p:spPr bwMode="auto">
            <a:xfrm>
              <a:off x="5761401" y="3525321"/>
              <a:ext cx="210369" cy="328780"/>
            </a:xfrm>
            <a:custGeom>
              <a:avLst/>
              <a:gdLst>
                <a:gd name="T0" fmla="*/ 83 w 85"/>
                <a:gd name="T1" fmla="*/ 33 h 133"/>
                <a:gd name="T2" fmla="*/ 64 w 85"/>
                <a:gd name="T3" fmla="*/ 10 h 133"/>
                <a:gd name="T4" fmla="*/ 19 w 85"/>
                <a:gd name="T5" fmla="*/ 13 h 133"/>
                <a:gd name="T6" fmla="*/ 4 w 85"/>
                <a:gd name="T7" fmla="*/ 36 h 133"/>
                <a:gd name="T8" fmla="*/ 2 w 85"/>
                <a:gd name="T9" fmla="*/ 60 h 133"/>
                <a:gd name="T10" fmla="*/ 5 w 85"/>
                <a:gd name="T11" fmla="*/ 62 h 133"/>
                <a:gd name="T12" fmla="*/ 7 w 85"/>
                <a:gd name="T13" fmla="*/ 59 h 133"/>
                <a:gd name="T14" fmla="*/ 7 w 85"/>
                <a:gd name="T15" fmla="*/ 59 h 133"/>
                <a:gd name="T16" fmla="*/ 23 w 85"/>
                <a:gd name="T17" fmla="*/ 17 h 133"/>
                <a:gd name="T18" fmla="*/ 62 w 85"/>
                <a:gd name="T19" fmla="*/ 15 h 133"/>
                <a:gd name="T20" fmla="*/ 78 w 85"/>
                <a:gd name="T21" fmla="*/ 34 h 133"/>
                <a:gd name="T22" fmla="*/ 71 w 85"/>
                <a:gd name="T23" fmla="*/ 76 h 133"/>
                <a:gd name="T24" fmla="*/ 59 w 85"/>
                <a:gd name="T25" fmla="*/ 99 h 133"/>
                <a:gd name="T26" fmla="*/ 58 w 85"/>
                <a:gd name="T27" fmla="*/ 99 h 133"/>
                <a:gd name="T28" fmla="*/ 58 w 85"/>
                <a:gd name="T29" fmla="*/ 99 h 133"/>
                <a:gd name="T30" fmla="*/ 43 w 85"/>
                <a:gd name="T31" fmla="*/ 124 h 133"/>
                <a:gd name="T32" fmla="*/ 27 w 85"/>
                <a:gd name="T33" fmla="*/ 127 h 133"/>
                <a:gd name="T34" fmla="*/ 15 w 85"/>
                <a:gd name="T35" fmla="*/ 119 h 133"/>
                <a:gd name="T36" fmla="*/ 11 w 85"/>
                <a:gd name="T37" fmla="*/ 106 h 133"/>
                <a:gd name="T38" fmla="*/ 11 w 85"/>
                <a:gd name="T39" fmla="*/ 105 h 133"/>
                <a:gd name="T40" fmla="*/ 8 w 85"/>
                <a:gd name="T41" fmla="*/ 103 h 133"/>
                <a:gd name="T42" fmla="*/ 6 w 85"/>
                <a:gd name="T43" fmla="*/ 105 h 133"/>
                <a:gd name="T44" fmla="*/ 26 w 85"/>
                <a:gd name="T45" fmla="*/ 132 h 133"/>
                <a:gd name="T46" fmla="*/ 32 w 85"/>
                <a:gd name="T47" fmla="*/ 133 h 133"/>
                <a:gd name="T48" fmla="*/ 46 w 85"/>
                <a:gd name="T49" fmla="*/ 128 h 133"/>
                <a:gd name="T50" fmla="*/ 63 w 85"/>
                <a:gd name="T51" fmla="*/ 102 h 133"/>
                <a:gd name="T52" fmla="*/ 76 w 85"/>
                <a:gd name="T53" fmla="*/ 78 h 133"/>
                <a:gd name="T54" fmla="*/ 84 w 85"/>
                <a:gd name="T55" fmla="*/ 56 h 133"/>
                <a:gd name="T56" fmla="*/ 83 w 85"/>
                <a:gd name="T5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3">
                  <a:moveTo>
                    <a:pt x="83" y="33"/>
                  </a:moveTo>
                  <a:cubicBezTo>
                    <a:pt x="81" y="23"/>
                    <a:pt x="74" y="15"/>
                    <a:pt x="64" y="10"/>
                  </a:cubicBezTo>
                  <a:cubicBezTo>
                    <a:pt x="42" y="0"/>
                    <a:pt x="28" y="6"/>
                    <a:pt x="19" y="13"/>
                  </a:cubicBezTo>
                  <a:cubicBezTo>
                    <a:pt x="13" y="18"/>
                    <a:pt x="7" y="27"/>
                    <a:pt x="4" y="36"/>
                  </a:cubicBezTo>
                  <a:cubicBezTo>
                    <a:pt x="1" y="45"/>
                    <a:pt x="0" y="53"/>
                    <a:pt x="2" y="60"/>
                  </a:cubicBezTo>
                  <a:cubicBezTo>
                    <a:pt x="2" y="61"/>
                    <a:pt x="3" y="62"/>
                    <a:pt x="5" y="62"/>
                  </a:cubicBezTo>
                  <a:cubicBezTo>
                    <a:pt x="6" y="62"/>
                    <a:pt x="7" y="60"/>
                    <a:pt x="7" y="59"/>
                  </a:cubicBezTo>
                  <a:cubicBezTo>
                    <a:pt x="7" y="59"/>
                    <a:pt x="7" y="59"/>
                    <a:pt x="7" y="59"/>
                  </a:cubicBezTo>
                  <a:cubicBezTo>
                    <a:pt x="5" y="49"/>
                    <a:pt x="9" y="28"/>
                    <a:pt x="23" y="17"/>
                  </a:cubicBezTo>
                  <a:cubicBezTo>
                    <a:pt x="33" y="9"/>
                    <a:pt x="47" y="8"/>
                    <a:pt x="62" y="15"/>
                  </a:cubicBezTo>
                  <a:cubicBezTo>
                    <a:pt x="70" y="19"/>
                    <a:pt x="76" y="26"/>
                    <a:pt x="78" y="34"/>
                  </a:cubicBezTo>
                  <a:cubicBezTo>
                    <a:pt x="82" y="48"/>
                    <a:pt x="77" y="64"/>
                    <a:pt x="71" y="76"/>
                  </a:cubicBezTo>
                  <a:cubicBezTo>
                    <a:pt x="66" y="89"/>
                    <a:pt x="59" y="99"/>
                    <a:pt x="59" y="99"/>
                  </a:cubicBezTo>
                  <a:cubicBezTo>
                    <a:pt x="58" y="99"/>
                    <a:pt x="58" y="99"/>
                    <a:pt x="58" y="99"/>
                  </a:cubicBezTo>
                  <a:cubicBezTo>
                    <a:pt x="58" y="99"/>
                    <a:pt x="58" y="99"/>
                    <a:pt x="58" y="99"/>
                  </a:cubicBezTo>
                  <a:cubicBezTo>
                    <a:pt x="54" y="111"/>
                    <a:pt x="49" y="119"/>
                    <a:pt x="43" y="124"/>
                  </a:cubicBezTo>
                  <a:cubicBezTo>
                    <a:pt x="38" y="127"/>
                    <a:pt x="33" y="128"/>
                    <a:pt x="27" y="127"/>
                  </a:cubicBezTo>
                  <a:cubicBezTo>
                    <a:pt x="23" y="126"/>
                    <a:pt x="18" y="123"/>
                    <a:pt x="15" y="119"/>
                  </a:cubicBezTo>
                  <a:cubicBezTo>
                    <a:pt x="12" y="115"/>
                    <a:pt x="11" y="110"/>
                    <a:pt x="11" y="106"/>
                  </a:cubicBezTo>
                  <a:cubicBezTo>
                    <a:pt x="11" y="106"/>
                    <a:pt x="11" y="106"/>
                    <a:pt x="11" y="105"/>
                  </a:cubicBezTo>
                  <a:cubicBezTo>
                    <a:pt x="11" y="104"/>
                    <a:pt x="10" y="103"/>
                    <a:pt x="8" y="103"/>
                  </a:cubicBezTo>
                  <a:cubicBezTo>
                    <a:pt x="7" y="103"/>
                    <a:pt x="6" y="104"/>
                    <a:pt x="6" y="105"/>
                  </a:cubicBezTo>
                  <a:cubicBezTo>
                    <a:pt x="5" y="117"/>
                    <a:pt x="14" y="129"/>
                    <a:pt x="26" y="132"/>
                  </a:cubicBezTo>
                  <a:cubicBezTo>
                    <a:pt x="28" y="133"/>
                    <a:pt x="30" y="133"/>
                    <a:pt x="32" y="133"/>
                  </a:cubicBezTo>
                  <a:cubicBezTo>
                    <a:pt x="37" y="133"/>
                    <a:pt x="42" y="131"/>
                    <a:pt x="46" y="128"/>
                  </a:cubicBezTo>
                  <a:cubicBezTo>
                    <a:pt x="53" y="123"/>
                    <a:pt x="59" y="114"/>
                    <a:pt x="63" y="102"/>
                  </a:cubicBezTo>
                  <a:cubicBezTo>
                    <a:pt x="64" y="100"/>
                    <a:pt x="71" y="91"/>
                    <a:pt x="76" y="78"/>
                  </a:cubicBezTo>
                  <a:cubicBezTo>
                    <a:pt x="80" y="70"/>
                    <a:pt x="82" y="63"/>
                    <a:pt x="84" y="56"/>
                  </a:cubicBezTo>
                  <a:cubicBezTo>
                    <a:pt x="85" y="47"/>
                    <a:pt x="85" y="39"/>
                    <a:pt x="83" y="3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58">
              <a:extLst>
                <a:ext uri="{FF2B5EF4-FFF2-40B4-BE49-F238E27FC236}">
                  <a16:creationId xmlns:a16="http://schemas.microsoft.com/office/drawing/2014/main" id="{11BB9E0E-0A4E-BA37-93A3-71269DAC0D93}"/>
                </a:ext>
              </a:extLst>
            </p:cNvPr>
            <p:cNvSpPr>
              <a:spLocks/>
            </p:cNvSpPr>
            <p:nvPr/>
          </p:nvSpPr>
          <p:spPr bwMode="auto">
            <a:xfrm>
              <a:off x="5820607" y="3569411"/>
              <a:ext cx="114633" cy="57946"/>
            </a:xfrm>
            <a:custGeom>
              <a:avLst/>
              <a:gdLst>
                <a:gd name="T0" fmla="*/ 46 w 46"/>
                <a:gd name="T1" fmla="*/ 19 h 23"/>
                <a:gd name="T2" fmla="*/ 46 w 46"/>
                <a:gd name="T3" fmla="*/ 19 h 23"/>
                <a:gd name="T4" fmla="*/ 29 w 46"/>
                <a:gd name="T5" fmla="*/ 3 h 23"/>
                <a:gd name="T6" fmla="*/ 2 w 46"/>
                <a:gd name="T7" fmla="*/ 8 h 23"/>
                <a:gd name="T8" fmla="*/ 2 w 46"/>
                <a:gd name="T9" fmla="*/ 8 h 23"/>
                <a:gd name="T10" fmla="*/ 2 w 46"/>
                <a:gd name="T11" fmla="*/ 8 h 23"/>
                <a:gd name="T12" fmla="*/ 0 w 46"/>
                <a:gd name="T13" fmla="*/ 10 h 23"/>
                <a:gd name="T14" fmla="*/ 3 w 46"/>
                <a:gd name="T15" fmla="*/ 13 h 23"/>
                <a:gd name="T16" fmla="*/ 4 w 46"/>
                <a:gd name="T17" fmla="*/ 12 h 23"/>
                <a:gd name="T18" fmla="*/ 27 w 46"/>
                <a:gd name="T19" fmla="*/ 8 h 23"/>
                <a:gd name="T20" fmla="*/ 41 w 46"/>
                <a:gd name="T21" fmla="*/ 21 h 23"/>
                <a:gd name="T22" fmla="*/ 44 w 46"/>
                <a:gd name="T23" fmla="*/ 23 h 23"/>
                <a:gd name="T24" fmla="*/ 46 w 46"/>
                <a:gd name="T25" fmla="*/ 20 h 23"/>
                <a:gd name="T26" fmla="*/ 46 w 46"/>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3">
                  <a:moveTo>
                    <a:pt x="46" y="19"/>
                  </a:moveTo>
                  <a:cubicBezTo>
                    <a:pt x="46" y="19"/>
                    <a:pt x="46" y="19"/>
                    <a:pt x="46" y="19"/>
                  </a:cubicBezTo>
                  <a:cubicBezTo>
                    <a:pt x="42" y="11"/>
                    <a:pt x="36" y="5"/>
                    <a:pt x="29" y="3"/>
                  </a:cubicBezTo>
                  <a:cubicBezTo>
                    <a:pt x="16" y="0"/>
                    <a:pt x="3" y="7"/>
                    <a:pt x="2" y="8"/>
                  </a:cubicBezTo>
                  <a:cubicBezTo>
                    <a:pt x="2" y="8"/>
                    <a:pt x="2" y="8"/>
                    <a:pt x="2" y="8"/>
                  </a:cubicBezTo>
                  <a:cubicBezTo>
                    <a:pt x="2" y="8"/>
                    <a:pt x="2" y="8"/>
                    <a:pt x="2" y="8"/>
                  </a:cubicBezTo>
                  <a:cubicBezTo>
                    <a:pt x="1" y="8"/>
                    <a:pt x="0" y="9"/>
                    <a:pt x="0" y="10"/>
                  </a:cubicBezTo>
                  <a:cubicBezTo>
                    <a:pt x="0" y="11"/>
                    <a:pt x="2" y="13"/>
                    <a:pt x="3" y="13"/>
                  </a:cubicBezTo>
                  <a:cubicBezTo>
                    <a:pt x="4" y="13"/>
                    <a:pt x="4" y="12"/>
                    <a:pt x="4" y="12"/>
                  </a:cubicBezTo>
                  <a:cubicBezTo>
                    <a:pt x="5" y="12"/>
                    <a:pt x="16" y="5"/>
                    <a:pt x="27" y="8"/>
                  </a:cubicBezTo>
                  <a:cubicBezTo>
                    <a:pt x="33" y="10"/>
                    <a:pt x="38" y="14"/>
                    <a:pt x="41" y="21"/>
                  </a:cubicBezTo>
                  <a:cubicBezTo>
                    <a:pt x="42" y="22"/>
                    <a:pt x="43" y="23"/>
                    <a:pt x="44" y="23"/>
                  </a:cubicBezTo>
                  <a:cubicBezTo>
                    <a:pt x="45" y="23"/>
                    <a:pt x="46" y="22"/>
                    <a:pt x="46" y="20"/>
                  </a:cubicBezTo>
                  <a:cubicBezTo>
                    <a:pt x="46" y="20"/>
                    <a:pt x="46" y="19"/>
                    <a:pt x="46" y="1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59">
              <a:extLst>
                <a:ext uri="{FF2B5EF4-FFF2-40B4-BE49-F238E27FC236}">
                  <a16:creationId xmlns:a16="http://schemas.microsoft.com/office/drawing/2014/main" id="{267972E5-3E33-B1B2-0B7E-2EFA33FD335F}"/>
                </a:ext>
              </a:extLst>
            </p:cNvPr>
            <p:cNvSpPr>
              <a:spLocks/>
            </p:cNvSpPr>
            <p:nvPr/>
          </p:nvSpPr>
          <p:spPr bwMode="auto">
            <a:xfrm>
              <a:off x="5809269" y="3638694"/>
              <a:ext cx="90698" cy="153683"/>
            </a:xfrm>
            <a:custGeom>
              <a:avLst/>
              <a:gdLst>
                <a:gd name="T0" fmla="*/ 34 w 37"/>
                <a:gd name="T1" fmla="*/ 9 h 62"/>
                <a:gd name="T2" fmla="*/ 24 w 37"/>
                <a:gd name="T3" fmla="*/ 1 h 62"/>
                <a:gd name="T4" fmla="*/ 9 w 37"/>
                <a:gd name="T5" fmla="*/ 6 h 62"/>
                <a:gd name="T6" fmla="*/ 8 w 37"/>
                <a:gd name="T7" fmla="*/ 6 h 62"/>
                <a:gd name="T8" fmla="*/ 8 w 37"/>
                <a:gd name="T9" fmla="*/ 6 h 62"/>
                <a:gd name="T10" fmla="*/ 7 w 37"/>
                <a:gd name="T11" fmla="*/ 8 h 62"/>
                <a:gd name="T12" fmla="*/ 10 w 37"/>
                <a:gd name="T13" fmla="*/ 10 h 62"/>
                <a:gd name="T14" fmla="*/ 12 w 37"/>
                <a:gd name="T15" fmla="*/ 10 h 62"/>
                <a:gd name="T16" fmla="*/ 23 w 37"/>
                <a:gd name="T17" fmla="*/ 7 h 62"/>
                <a:gd name="T18" fmla="*/ 29 w 37"/>
                <a:gd name="T19" fmla="*/ 11 h 62"/>
                <a:gd name="T20" fmla="*/ 25 w 37"/>
                <a:gd name="T21" fmla="*/ 29 h 62"/>
                <a:gd name="T22" fmla="*/ 18 w 37"/>
                <a:gd name="T23" fmla="*/ 37 h 62"/>
                <a:gd name="T24" fmla="*/ 13 w 37"/>
                <a:gd name="T25" fmla="*/ 53 h 62"/>
                <a:gd name="T26" fmla="*/ 12 w 37"/>
                <a:gd name="T27" fmla="*/ 57 h 62"/>
                <a:gd name="T28" fmla="*/ 12 w 37"/>
                <a:gd name="T29" fmla="*/ 57 h 62"/>
                <a:gd name="T30" fmla="*/ 9 w 37"/>
                <a:gd name="T31" fmla="*/ 55 h 62"/>
                <a:gd name="T32" fmla="*/ 6 w 37"/>
                <a:gd name="T33" fmla="*/ 34 h 62"/>
                <a:gd name="T34" fmla="*/ 6 w 37"/>
                <a:gd name="T35" fmla="*/ 34 h 62"/>
                <a:gd name="T36" fmla="*/ 3 w 37"/>
                <a:gd name="T37" fmla="*/ 31 h 62"/>
                <a:gd name="T38" fmla="*/ 0 w 37"/>
                <a:gd name="T39" fmla="*/ 34 h 62"/>
                <a:gd name="T40" fmla="*/ 0 w 37"/>
                <a:gd name="T41" fmla="*/ 43 h 62"/>
                <a:gd name="T42" fmla="*/ 5 w 37"/>
                <a:gd name="T43" fmla="*/ 59 h 62"/>
                <a:gd name="T44" fmla="*/ 12 w 37"/>
                <a:gd name="T45" fmla="*/ 62 h 62"/>
                <a:gd name="T46" fmla="*/ 12 w 37"/>
                <a:gd name="T47" fmla="*/ 62 h 62"/>
                <a:gd name="T48" fmla="*/ 17 w 37"/>
                <a:gd name="T49" fmla="*/ 59 h 62"/>
                <a:gd name="T50" fmla="*/ 18 w 37"/>
                <a:gd name="T51" fmla="*/ 54 h 62"/>
                <a:gd name="T52" fmla="*/ 23 w 37"/>
                <a:gd name="T53" fmla="*/ 40 h 62"/>
                <a:gd name="T54" fmla="*/ 29 w 37"/>
                <a:gd name="T55" fmla="*/ 32 h 62"/>
                <a:gd name="T56" fmla="*/ 35 w 37"/>
                <a:gd name="T57" fmla="*/ 21 h 62"/>
                <a:gd name="T58" fmla="*/ 34 w 37"/>
                <a:gd name="T5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2">
                  <a:moveTo>
                    <a:pt x="34" y="9"/>
                  </a:moveTo>
                  <a:cubicBezTo>
                    <a:pt x="32" y="5"/>
                    <a:pt x="28" y="2"/>
                    <a:pt x="24" y="1"/>
                  </a:cubicBezTo>
                  <a:cubicBezTo>
                    <a:pt x="17" y="0"/>
                    <a:pt x="10" y="5"/>
                    <a:pt x="9" y="6"/>
                  </a:cubicBezTo>
                  <a:cubicBezTo>
                    <a:pt x="9" y="6"/>
                    <a:pt x="8" y="6"/>
                    <a:pt x="8" y="6"/>
                  </a:cubicBezTo>
                  <a:cubicBezTo>
                    <a:pt x="8" y="6"/>
                    <a:pt x="8" y="6"/>
                    <a:pt x="8" y="6"/>
                  </a:cubicBezTo>
                  <a:cubicBezTo>
                    <a:pt x="8" y="6"/>
                    <a:pt x="7" y="7"/>
                    <a:pt x="7" y="8"/>
                  </a:cubicBezTo>
                  <a:cubicBezTo>
                    <a:pt x="7" y="9"/>
                    <a:pt x="9" y="10"/>
                    <a:pt x="10" y="10"/>
                  </a:cubicBezTo>
                  <a:cubicBezTo>
                    <a:pt x="11" y="10"/>
                    <a:pt x="11" y="10"/>
                    <a:pt x="12" y="10"/>
                  </a:cubicBezTo>
                  <a:cubicBezTo>
                    <a:pt x="12" y="10"/>
                    <a:pt x="18" y="6"/>
                    <a:pt x="23" y="7"/>
                  </a:cubicBezTo>
                  <a:cubicBezTo>
                    <a:pt x="26" y="7"/>
                    <a:pt x="28" y="9"/>
                    <a:pt x="29" y="11"/>
                  </a:cubicBezTo>
                  <a:cubicBezTo>
                    <a:pt x="33" y="17"/>
                    <a:pt x="30" y="21"/>
                    <a:pt x="25" y="29"/>
                  </a:cubicBezTo>
                  <a:cubicBezTo>
                    <a:pt x="23" y="31"/>
                    <a:pt x="20" y="34"/>
                    <a:pt x="18" y="37"/>
                  </a:cubicBezTo>
                  <a:cubicBezTo>
                    <a:pt x="14" y="44"/>
                    <a:pt x="14" y="49"/>
                    <a:pt x="13" y="53"/>
                  </a:cubicBezTo>
                  <a:cubicBezTo>
                    <a:pt x="13" y="54"/>
                    <a:pt x="13" y="56"/>
                    <a:pt x="12" y="57"/>
                  </a:cubicBezTo>
                  <a:cubicBezTo>
                    <a:pt x="12" y="57"/>
                    <a:pt x="12" y="57"/>
                    <a:pt x="12" y="57"/>
                  </a:cubicBezTo>
                  <a:cubicBezTo>
                    <a:pt x="11" y="57"/>
                    <a:pt x="10" y="56"/>
                    <a:pt x="9" y="55"/>
                  </a:cubicBezTo>
                  <a:cubicBezTo>
                    <a:pt x="6" y="52"/>
                    <a:pt x="5" y="40"/>
                    <a:pt x="6" y="34"/>
                  </a:cubicBezTo>
                  <a:cubicBezTo>
                    <a:pt x="6" y="34"/>
                    <a:pt x="6" y="34"/>
                    <a:pt x="6" y="34"/>
                  </a:cubicBezTo>
                  <a:cubicBezTo>
                    <a:pt x="6" y="32"/>
                    <a:pt x="4" y="31"/>
                    <a:pt x="3" y="31"/>
                  </a:cubicBezTo>
                  <a:cubicBezTo>
                    <a:pt x="2" y="31"/>
                    <a:pt x="0" y="32"/>
                    <a:pt x="0" y="34"/>
                  </a:cubicBezTo>
                  <a:cubicBezTo>
                    <a:pt x="0" y="34"/>
                    <a:pt x="0" y="38"/>
                    <a:pt x="0" y="43"/>
                  </a:cubicBezTo>
                  <a:cubicBezTo>
                    <a:pt x="1" y="51"/>
                    <a:pt x="3" y="56"/>
                    <a:pt x="5" y="59"/>
                  </a:cubicBezTo>
                  <a:cubicBezTo>
                    <a:pt x="7" y="61"/>
                    <a:pt x="9" y="62"/>
                    <a:pt x="12" y="62"/>
                  </a:cubicBezTo>
                  <a:cubicBezTo>
                    <a:pt x="12" y="62"/>
                    <a:pt x="12" y="62"/>
                    <a:pt x="12" y="62"/>
                  </a:cubicBezTo>
                  <a:cubicBezTo>
                    <a:pt x="15" y="62"/>
                    <a:pt x="16" y="60"/>
                    <a:pt x="17" y="59"/>
                  </a:cubicBezTo>
                  <a:cubicBezTo>
                    <a:pt x="18" y="58"/>
                    <a:pt x="18" y="56"/>
                    <a:pt x="18" y="54"/>
                  </a:cubicBezTo>
                  <a:cubicBezTo>
                    <a:pt x="19" y="50"/>
                    <a:pt x="19" y="46"/>
                    <a:pt x="23" y="40"/>
                  </a:cubicBezTo>
                  <a:cubicBezTo>
                    <a:pt x="25" y="37"/>
                    <a:pt x="27" y="35"/>
                    <a:pt x="29" y="32"/>
                  </a:cubicBezTo>
                  <a:cubicBezTo>
                    <a:pt x="32" y="28"/>
                    <a:pt x="34" y="25"/>
                    <a:pt x="35" y="21"/>
                  </a:cubicBezTo>
                  <a:cubicBezTo>
                    <a:pt x="37" y="17"/>
                    <a:pt x="37" y="13"/>
                    <a:pt x="34" y="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7" name="Multiply 36">
            <a:extLst>
              <a:ext uri="{FF2B5EF4-FFF2-40B4-BE49-F238E27FC236}">
                <a16:creationId xmlns:a16="http://schemas.microsoft.com/office/drawing/2014/main" id="{A875A057-A4B8-7085-E127-99C106D61E22}"/>
              </a:ext>
            </a:extLst>
          </p:cNvPr>
          <p:cNvSpPr/>
          <p:nvPr/>
        </p:nvSpPr>
        <p:spPr>
          <a:xfrm>
            <a:off x="7698692" y="4527121"/>
            <a:ext cx="769143" cy="832105"/>
          </a:xfrm>
          <a:prstGeom prst="mathMultiply">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31"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FE622-BDF6-2E22-BCEF-A2DB187050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2EE59A-AE99-6E0C-C947-6A3DB5493E79}"/>
              </a:ext>
            </a:extLst>
          </p:cNvPr>
          <p:cNvSpPr txBox="1"/>
          <p:nvPr/>
        </p:nvSpPr>
        <p:spPr>
          <a:xfrm>
            <a:off x="678176" y="895843"/>
            <a:ext cx="10835640" cy="830997"/>
          </a:xfrm>
          <a:prstGeom prst="rect">
            <a:avLst/>
          </a:prstGeom>
          <a:solidFill>
            <a:srgbClr val="0033AD"/>
          </a:solidFill>
          <a:ln>
            <a:solidFill>
              <a:srgbClr val="FEDFC1"/>
            </a:solidFill>
          </a:ln>
        </p:spPr>
        <p:txBody>
          <a:bodyPr wrap="square" rtlCol="0">
            <a:spAutoFit/>
          </a:bodyPr>
          <a:lstStyle/>
          <a:p>
            <a:pPr marL="457200" indent="-457200">
              <a:buFont typeface="+mj-lt"/>
              <a:buAutoNum type="arabicParenR" startAt="2"/>
            </a:pPr>
            <a:r>
              <a:rPr lang="en-US" sz="2400" dirty="0">
                <a:solidFill>
                  <a:srgbClr val="FEDFC1"/>
                </a:solidFill>
              </a:rPr>
              <a:t>Evaluate the ability to use </a:t>
            </a:r>
            <a:r>
              <a:rPr lang="en-US" sz="2400" b="1" dirty="0">
                <a:solidFill>
                  <a:srgbClr val="FEDFC1"/>
                </a:solidFill>
              </a:rPr>
              <a:t>semantic context </a:t>
            </a:r>
            <a:r>
              <a:rPr lang="en-US" sz="2400" dirty="0">
                <a:solidFill>
                  <a:srgbClr val="FEDFC1"/>
                </a:solidFill>
              </a:rPr>
              <a:t>(i.e., top-down linguistic knowledge) during speech-in-speech and speech-in-noise recognition for autistic young adults</a:t>
            </a:r>
          </a:p>
        </p:txBody>
      </p:sp>
      <p:sp>
        <p:nvSpPr>
          <p:cNvPr id="2" name="TextBox 1">
            <a:extLst>
              <a:ext uri="{FF2B5EF4-FFF2-40B4-BE49-F238E27FC236}">
                <a16:creationId xmlns:a16="http://schemas.microsoft.com/office/drawing/2014/main" id="{D5D5B916-5613-5D2F-4FD3-FF5B7C1FB4C1}"/>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8C684020-208B-9ECE-1CA0-B1D6B4320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EA26A5E2-2079-DF3B-9F08-73F23C52AC33}"/>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8" name="TextBox 7">
            <a:extLst>
              <a:ext uri="{FF2B5EF4-FFF2-40B4-BE49-F238E27FC236}">
                <a16:creationId xmlns:a16="http://schemas.microsoft.com/office/drawing/2014/main" id="{95473F60-8C84-FFA2-3B42-DBC4FF4985CA}"/>
              </a:ext>
            </a:extLst>
          </p:cNvPr>
          <p:cNvSpPr txBox="1"/>
          <p:nvPr/>
        </p:nvSpPr>
        <p:spPr>
          <a:xfrm>
            <a:off x="678176" y="1850386"/>
            <a:ext cx="10835640" cy="2308324"/>
          </a:xfrm>
          <a:prstGeom prst="rect">
            <a:avLst/>
          </a:prstGeom>
          <a:solidFill>
            <a:srgbClr val="FEDFC1"/>
          </a:solidFill>
          <a:ln>
            <a:solidFill>
              <a:srgbClr val="0033AD"/>
            </a:solidFill>
          </a:ln>
        </p:spPr>
        <p:txBody>
          <a:bodyPr wrap="square" rtlCol="0">
            <a:spAutoFit/>
          </a:bodyPr>
          <a:lstStyle/>
          <a:p>
            <a:pPr marL="457200" indent="-457200">
              <a:buFont typeface="Arial" panose="020B0604020202020204" pitchFamily="34" charset="0"/>
              <a:buChar char="•"/>
            </a:pPr>
            <a:r>
              <a:rPr lang="en-US" sz="2400" b="1" dirty="0">
                <a:solidFill>
                  <a:srgbClr val="0033AD"/>
                </a:solidFill>
              </a:rPr>
              <a:t>Meaningful</a:t>
            </a:r>
            <a:r>
              <a:rPr lang="en-US" sz="2400" dirty="0">
                <a:solidFill>
                  <a:srgbClr val="0033AD"/>
                </a:solidFill>
              </a:rPr>
              <a:t> &amp; </a:t>
            </a:r>
            <a:r>
              <a:rPr lang="en-US" sz="2400" b="1" dirty="0">
                <a:solidFill>
                  <a:srgbClr val="0033AD"/>
                </a:solidFill>
              </a:rPr>
              <a:t>Anomalous target sentences </a:t>
            </a:r>
            <a:r>
              <a:rPr lang="en-US" sz="2400" dirty="0">
                <a:solidFill>
                  <a:srgbClr val="0033AD"/>
                </a:solidFill>
              </a:rPr>
              <a:t>were used to evaluate the influence of sentence-level semantic context on speech recognition in both competing speech and background noise</a:t>
            </a:r>
          </a:p>
          <a:p>
            <a:pPr marL="457200" indent="-457200">
              <a:buFont typeface="Arial" panose="020B0604020202020204" pitchFamily="34" charset="0"/>
              <a:buChar char="•"/>
            </a:pPr>
            <a:r>
              <a:rPr lang="en-US" sz="2400" b="1" dirty="0">
                <a:solidFill>
                  <a:srgbClr val="0033AD"/>
                </a:solidFill>
              </a:rPr>
              <a:t>The influence of sematic context on masked-speech processing in autistic adults is unclear</a:t>
            </a:r>
            <a:r>
              <a:rPr lang="en-US" sz="2400" dirty="0">
                <a:solidFill>
                  <a:srgbClr val="0033AD"/>
                </a:solidFill>
              </a:rPr>
              <a:t>, although prior work suggests deficits using top-down linguistic knowledge to recognize speech in this population (</a:t>
            </a:r>
            <a:r>
              <a:rPr lang="en-US" sz="2400" dirty="0">
                <a:solidFill>
                  <a:srgbClr val="0033AD"/>
                </a:solidFill>
                <a:effectLst/>
                <a:latin typeface="+mn-lt"/>
                <a:ea typeface="Times New Roman" panose="02020603050405020304" pitchFamily="18" charset="0"/>
              </a:rPr>
              <a:t>Alcántara</a:t>
            </a:r>
            <a:r>
              <a:rPr lang="en-US" sz="2400" dirty="0">
                <a:solidFill>
                  <a:srgbClr val="0033AD"/>
                </a:solidFill>
                <a:effectLst/>
                <a:latin typeface="+mn-lt"/>
              </a:rPr>
              <a:t> et al., 2004)</a:t>
            </a:r>
            <a:endParaRPr lang="en-US" sz="2400" dirty="0">
              <a:solidFill>
                <a:srgbClr val="0033AD"/>
              </a:solidFill>
              <a:latin typeface="+mn-lt"/>
            </a:endParaRPr>
          </a:p>
        </p:txBody>
      </p:sp>
      <p:sp>
        <p:nvSpPr>
          <p:cNvPr id="18" name="Rectangle 17">
            <a:extLst>
              <a:ext uri="{FF2B5EF4-FFF2-40B4-BE49-F238E27FC236}">
                <a16:creationId xmlns:a16="http://schemas.microsoft.com/office/drawing/2014/main" id="{C4D64F87-4D6B-447E-BA2E-D29267915F20}"/>
              </a:ext>
            </a:extLst>
          </p:cNvPr>
          <p:cNvSpPr/>
          <p:nvPr/>
        </p:nvSpPr>
        <p:spPr>
          <a:xfrm>
            <a:off x="533400" y="1850386"/>
            <a:ext cx="11150600" cy="3559814"/>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F2B4A63-F968-2104-BE41-6E21FDBA860E}"/>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Purposes of the Current Study</a:t>
            </a:r>
          </a:p>
        </p:txBody>
      </p:sp>
      <p:pic>
        <p:nvPicPr>
          <p:cNvPr id="5" name="Picture 4" descr="A picture containing bench, sitting, outdoor, window blind&#10;&#10;Description automatically generated">
            <a:extLst>
              <a:ext uri="{FF2B5EF4-FFF2-40B4-BE49-F238E27FC236}">
                <a16:creationId xmlns:a16="http://schemas.microsoft.com/office/drawing/2014/main" id="{1D12ECDB-D9C1-04E6-4094-6DFCCDC45884}"/>
              </a:ext>
            </a:extLst>
          </p:cNvPr>
          <p:cNvPicPr>
            <a:picLocks noChangeAspect="1"/>
          </p:cNvPicPr>
          <p:nvPr/>
        </p:nvPicPr>
        <p:blipFill rotWithShape="1">
          <a:blip r:embed="rId5">
            <a:extLst>
              <a:ext uri="{28A0092B-C50C-407E-A947-70E740481C1C}">
                <a14:useLocalDpi xmlns:a14="http://schemas.microsoft.com/office/drawing/2010/main" val="0"/>
              </a:ext>
            </a:extLst>
          </a:blip>
          <a:srcRect l="2022" t="1675" r="1574"/>
          <a:stretch/>
        </p:blipFill>
        <p:spPr>
          <a:xfrm>
            <a:off x="961784" y="2562230"/>
            <a:ext cx="3110698" cy="2347063"/>
          </a:xfrm>
          <a:prstGeom prst="rect">
            <a:avLst/>
          </a:prstGeom>
        </p:spPr>
      </p:pic>
      <p:pic>
        <p:nvPicPr>
          <p:cNvPr id="10" name="Graphic 9" descr="Brain in head outline">
            <a:extLst>
              <a:ext uri="{FF2B5EF4-FFF2-40B4-BE49-F238E27FC236}">
                <a16:creationId xmlns:a16="http://schemas.microsoft.com/office/drawing/2014/main" id="{AA6C7A9B-5860-4552-6883-B2448DBBDC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99421" y="2371752"/>
            <a:ext cx="1362537" cy="1362537"/>
          </a:xfrm>
          <a:prstGeom prst="rect">
            <a:avLst/>
          </a:prstGeom>
        </p:spPr>
      </p:pic>
      <p:sp>
        <p:nvSpPr>
          <p:cNvPr id="11" name="Up Arrow 10">
            <a:extLst>
              <a:ext uri="{FF2B5EF4-FFF2-40B4-BE49-F238E27FC236}">
                <a16:creationId xmlns:a16="http://schemas.microsoft.com/office/drawing/2014/main" id="{BE89F485-F056-637A-DC54-FDAA2BD53CEB}"/>
              </a:ext>
            </a:extLst>
          </p:cNvPr>
          <p:cNvSpPr/>
          <p:nvPr/>
        </p:nvSpPr>
        <p:spPr>
          <a:xfrm rot="10800000">
            <a:off x="6303813" y="2469087"/>
            <a:ext cx="469841" cy="1233525"/>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687EFA9-F661-CA4E-C50C-A88DE1237D82}"/>
              </a:ext>
            </a:extLst>
          </p:cNvPr>
          <p:cNvPicPr>
            <a:picLocks noChangeAspect="1"/>
          </p:cNvPicPr>
          <p:nvPr/>
        </p:nvPicPr>
        <p:blipFill>
          <a:blip r:embed="rId8"/>
          <a:stretch>
            <a:fillRect/>
          </a:stretch>
        </p:blipFill>
        <p:spPr>
          <a:xfrm>
            <a:off x="8119520" y="2559285"/>
            <a:ext cx="3133343" cy="2350008"/>
          </a:xfrm>
          <a:prstGeom prst="rect">
            <a:avLst/>
          </a:prstGeom>
        </p:spPr>
      </p:pic>
      <p:sp>
        <p:nvSpPr>
          <p:cNvPr id="13" name="Right Arrow 12">
            <a:extLst>
              <a:ext uri="{FF2B5EF4-FFF2-40B4-BE49-F238E27FC236}">
                <a16:creationId xmlns:a16="http://schemas.microsoft.com/office/drawing/2014/main" id="{6A53D620-9E5E-9C0F-AAC2-94A8888D67A1}"/>
              </a:ext>
            </a:extLst>
          </p:cNvPr>
          <p:cNvSpPr/>
          <p:nvPr/>
        </p:nvSpPr>
        <p:spPr>
          <a:xfrm>
            <a:off x="4762496" y="3734289"/>
            <a:ext cx="2667000" cy="635890"/>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13E69B-92E4-5FD2-45C1-25F6AAD88F63}"/>
              </a:ext>
            </a:extLst>
          </p:cNvPr>
          <p:cNvSpPr txBox="1"/>
          <p:nvPr/>
        </p:nvSpPr>
        <p:spPr>
          <a:xfrm>
            <a:off x="1032945" y="1836306"/>
            <a:ext cx="2968375" cy="584775"/>
          </a:xfrm>
          <a:prstGeom prst="rect">
            <a:avLst/>
          </a:prstGeom>
          <a:solidFill>
            <a:schemeClr val="bg1">
              <a:lumMod val="75000"/>
            </a:schemeClr>
          </a:solidFill>
          <a:ln>
            <a:solidFill>
              <a:srgbClr val="0033AD"/>
            </a:solidFill>
          </a:ln>
        </p:spPr>
        <p:txBody>
          <a:bodyPr wrap="square" rtlCol="0">
            <a:spAutoFit/>
          </a:bodyPr>
          <a:lstStyle/>
          <a:p>
            <a:pPr algn="ctr"/>
            <a:r>
              <a:rPr lang="en-US" sz="1600" b="1" dirty="0"/>
              <a:t>“Glimpsed Representation of Target Speech”</a:t>
            </a:r>
            <a:endParaRPr lang="en-US" sz="1600" dirty="0"/>
          </a:p>
        </p:txBody>
      </p:sp>
      <p:sp>
        <p:nvSpPr>
          <p:cNvPr id="15" name="TextBox 14">
            <a:extLst>
              <a:ext uri="{FF2B5EF4-FFF2-40B4-BE49-F238E27FC236}">
                <a16:creationId xmlns:a16="http://schemas.microsoft.com/office/drawing/2014/main" id="{009B5C39-0040-1CDD-10CB-97B04A8CBF65}"/>
              </a:ext>
            </a:extLst>
          </p:cNvPr>
          <p:cNvSpPr txBox="1"/>
          <p:nvPr/>
        </p:nvSpPr>
        <p:spPr>
          <a:xfrm>
            <a:off x="8202003" y="1831016"/>
            <a:ext cx="2968375" cy="584775"/>
          </a:xfrm>
          <a:prstGeom prst="rect">
            <a:avLst/>
          </a:prstGeom>
          <a:solidFill>
            <a:schemeClr val="bg1">
              <a:lumMod val="75000"/>
            </a:schemeClr>
          </a:solidFill>
          <a:ln>
            <a:solidFill>
              <a:srgbClr val="0033AD"/>
            </a:solidFill>
          </a:ln>
        </p:spPr>
        <p:txBody>
          <a:bodyPr wrap="square" rtlCol="0">
            <a:spAutoFit/>
          </a:bodyPr>
          <a:lstStyle/>
          <a:p>
            <a:pPr algn="ctr"/>
            <a:r>
              <a:rPr lang="en-US" sz="1600" b="1" dirty="0"/>
              <a:t>Successful Speech </a:t>
            </a:r>
          </a:p>
          <a:p>
            <a:pPr algn="ctr"/>
            <a:r>
              <a:rPr lang="en-US" sz="1600" b="1" dirty="0"/>
              <a:t>Recognition </a:t>
            </a:r>
            <a:r>
              <a:rPr lang="en-US" sz="1600" b="1" dirty="0">
                <a:sym typeface="Wingdings" pitchFamily="2" charset="2"/>
              </a:rPr>
              <a:t></a:t>
            </a:r>
            <a:endParaRPr lang="en-US" sz="1600" dirty="0"/>
          </a:p>
        </p:txBody>
      </p:sp>
      <p:sp>
        <p:nvSpPr>
          <p:cNvPr id="17" name="TextBox 16">
            <a:extLst>
              <a:ext uri="{FF2B5EF4-FFF2-40B4-BE49-F238E27FC236}">
                <a16:creationId xmlns:a16="http://schemas.microsoft.com/office/drawing/2014/main" id="{A01DB918-9E42-59A6-A49C-13208F0C9623}"/>
              </a:ext>
            </a:extLst>
          </p:cNvPr>
          <p:cNvSpPr txBox="1"/>
          <p:nvPr/>
        </p:nvSpPr>
        <p:spPr>
          <a:xfrm>
            <a:off x="4624512" y="2039127"/>
            <a:ext cx="2968375" cy="338554"/>
          </a:xfrm>
          <a:prstGeom prst="rect">
            <a:avLst/>
          </a:prstGeom>
          <a:solidFill>
            <a:schemeClr val="bg1">
              <a:lumMod val="75000"/>
            </a:schemeClr>
          </a:solidFill>
          <a:ln>
            <a:solidFill>
              <a:srgbClr val="0033AD"/>
            </a:solidFill>
          </a:ln>
        </p:spPr>
        <p:txBody>
          <a:bodyPr wrap="square" rtlCol="0">
            <a:spAutoFit/>
          </a:bodyPr>
          <a:lstStyle/>
          <a:p>
            <a:pPr algn="ctr"/>
            <a:r>
              <a:rPr lang="en-US" sz="1600" b="1" dirty="0"/>
              <a:t>“top-down” linguistic knowledge</a:t>
            </a:r>
          </a:p>
        </p:txBody>
      </p:sp>
    </p:spTree>
    <p:extLst>
      <p:ext uri="{BB962C8B-B14F-4D97-AF65-F5344CB8AC3E}">
        <p14:creationId xmlns:p14="http://schemas.microsoft.com/office/powerpoint/2010/main" val="238952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3" grpId="0" animBg="1"/>
      <p:bldP spid="14"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9AF94-BE91-563F-96A8-3B7C584721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67C70FE-1F7A-9376-F543-C087D12F3ED1}"/>
              </a:ext>
            </a:extLst>
          </p:cNvPr>
          <p:cNvSpPr txBox="1"/>
          <p:nvPr/>
        </p:nvSpPr>
        <p:spPr>
          <a:xfrm>
            <a:off x="678176" y="895843"/>
            <a:ext cx="10835640" cy="1200329"/>
          </a:xfrm>
          <a:prstGeom prst="rect">
            <a:avLst/>
          </a:prstGeom>
          <a:solidFill>
            <a:srgbClr val="0033AD"/>
          </a:solidFill>
          <a:ln>
            <a:solidFill>
              <a:srgbClr val="FEDFC1"/>
            </a:solidFill>
          </a:ln>
        </p:spPr>
        <p:txBody>
          <a:bodyPr wrap="square" rtlCol="0">
            <a:spAutoFit/>
          </a:bodyPr>
          <a:lstStyle/>
          <a:p>
            <a:pPr marL="457200" indent="-457200">
              <a:buFont typeface="+mj-lt"/>
              <a:buAutoNum type="arabicParenR" startAt="3"/>
            </a:pPr>
            <a:r>
              <a:rPr lang="en-US" sz="2400" dirty="0">
                <a:solidFill>
                  <a:srgbClr val="FEDFC1"/>
                </a:solidFill>
              </a:rPr>
              <a:t>Evaluate relationships between </a:t>
            </a:r>
            <a:r>
              <a:rPr lang="en-US" sz="2400" b="1" dirty="0">
                <a:solidFill>
                  <a:srgbClr val="FEDFC1"/>
                </a:solidFill>
              </a:rPr>
              <a:t>SRS-2 scores</a:t>
            </a:r>
            <a:r>
              <a:rPr lang="en-US" sz="2400" dirty="0">
                <a:solidFill>
                  <a:srgbClr val="FEDFC1"/>
                </a:solidFill>
              </a:rPr>
              <a:t>, </a:t>
            </a:r>
            <a:r>
              <a:rPr lang="en-US" sz="2400" b="1" dirty="0">
                <a:solidFill>
                  <a:srgbClr val="FEDFC1"/>
                </a:solidFill>
              </a:rPr>
              <a:t>self-reported functional listening</a:t>
            </a:r>
            <a:r>
              <a:rPr lang="en-US" sz="2400" dirty="0">
                <a:solidFill>
                  <a:srgbClr val="FEDFC1"/>
                </a:solidFill>
              </a:rPr>
              <a:t>, and experiences of </a:t>
            </a:r>
            <a:r>
              <a:rPr lang="en-US" sz="2400" b="1" dirty="0">
                <a:solidFill>
                  <a:srgbClr val="FEDFC1"/>
                </a:solidFill>
              </a:rPr>
              <a:t>listening-related fatigue </a:t>
            </a:r>
            <a:r>
              <a:rPr lang="en-US" sz="2400" dirty="0">
                <a:solidFill>
                  <a:srgbClr val="FEDFC1"/>
                </a:solidFill>
              </a:rPr>
              <a:t>in daily life for both autistic and non-autistic young adults  </a:t>
            </a:r>
          </a:p>
        </p:txBody>
      </p:sp>
      <p:sp>
        <p:nvSpPr>
          <p:cNvPr id="2" name="TextBox 1">
            <a:extLst>
              <a:ext uri="{FF2B5EF4-FFF2-40B4-BE49-F238E27FC236}">
                <a16:creationId xmlns:a16="http://schemas.microsoft.com/office/drawing/2014/main" id="{4239C3F4-2F58-2542-9356-AC791DB11C67}"/>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4" name="Picture 3" descr="Text&#10;&#10;Description automatically generated with medium confidence">
            <a:extLst>
              <a:ext uri="{FF2B5EF4-FFF2-40B4-BE49-F238E27FC236}">
                <a16:creationId xmlns:a16="http://schemas.microsoft.com/office/drawing/2014/main" id="{AB8AB858-E448-A14D-4043-70D1223E5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21CB975F-19FE-20A2-83BF-24E8C3AD0A82}"/>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8" name="TextBox 7">
            <a:extLst>
              <a:ext uri="{FF2B5EF4-FFF2-40B4-BE49-F238E27FC236}">
                <a16:creationId xmlns:a16="http://schemas.microsoft.com/office/drawing/2014/main" id="{D40B9CB6-2351-32F9-3EF3-165B4C4FA886}"/>
              </a:ext>
            </a:extLst>
          </p:cNvPr>
          <p:cNvSpPr txBox="1"/>
          <p:nvPr/>
        </p:nvSpPr>
        <p:spPr>
          <a:xfrm>
            <a:off x="678176" y="2219718"/>
            <a:ext cx="10835640" cy="3046988"/>
          </a:xfrm>
          <a:prstGeom prst="rect">
            <a:avLst/>
          </a:prstGeom>
          <a:solidFill>
            <a:srgbClr val="FEDFC1"/>
          </a:solidFill>
          <a:ln>
            <a:solidFill>
              <a:srgbClr val="0033AD"/>
            </a:solidFill>
          </a:ln>
        </p:spPr>
        <p:txBody>
          <a:bodyPr wrap="square" rtlCol="0">
            <a:spAutoFit/>
          </a:bodyPr>
          <a:lstStyle/>
          <a:p>
            <a:pPr marL="457200" indent="-457200">
              <a:buFont typeface="Arial" panose="020B0604020202020204" pitchFamily="34" charset="0"/>
              <a:buChar char="•"/>
            </a:pPr>
            <a:r>
              <a:rPr lang="en-US" sz="2400" dirty="0">
                <a:solidFill>
                  <a:srgbClr val="0033AD"/>
                </a:solidFill>
                <a:latin typeface="+mn-lt"/>
              </a:rPr>
              <a:t>Data characterizing </a:t>
            </a:r>
            <a:r>
              <a:rPr lang="en-US" sz="2400" b="1" dirty="0">
                <a:solidFill>
                  <a:srgbClr val="0033AD"/>
                </a:solidFill>
                <a:latin typeface="+mn-lt"/>
              </a:rPr>
              <a:t>self-perceived functional listening abilities </a:t>
            </a:r>
            <a:r>
              <a:rPr lang="en-US" sz="2400" dirty="0">
                <a:solidFill>
                  <a:srgbClr val="0033AD"/>
                </a:solidFill>
                <a:latin typeface="+mn-lt"/>
              </a:rPr>
              <a:t>in the adverse acoustic environment of daily life and </a:t>
            </a:r>
            <a:r>
              <a:rPr lang="en-US" sz="2400" b="1" dirty="0">
                <a:solidFill>
                  <a:srgbClr val="0033AD"/>
                </a:solidFill>
                <a:latin typeface="+mn-lt"/>
              </a:rPr>
              <a:t>listening-related fatigue </a:t>
            </a:r>
            <a:r>
              <a:rPr lang="en-US" sz="2400" dirty="0">
                <a:solidFill>
                  <a:srgbClr val="0033AD"/>
                </a:solidFill>
                <a:latin typeface="+mn-lt"/>
              </a:rPr>
              <a:t>were collected using valid, reliable, and widely-used self-report tools from audiology/hearing science</a:t>
            </a:r>
          </a:p>
          <a:p>
            <a:pPr marL="457200" indent="-457200">
              <a:buFont typeface="Arial" panose="020B0604020202020204" pitchFamily="34" charset="0"/>
              <a:buChar char="•"/>
            </a:pPr>
            <a:r>
              <a:rPr lang="en-US" sz="2400" dirty="0">
                <a:solidFill>
                  <a:srgbClr val="0033AD"/>
                </a:solidFill>
                <a:latin typeface="+mn-lt"/>
              </a:rPr>
              <a:t>This is the first study to incorporate these assessments with autistic adults</a:t>
            </a:r>
          </a:p>
          <a:p>
            <a:pPr marL="457200" indent="-457200">
              <a:buFont typeface="Arial" panose="020B0604020202020204" pitchFamily="34" charset="0"/>
              <a:buChar char="•"/>
            </a:pPr>
            <a:r>
              <a:rPr lang="en-US" sz="2400" dirty="0">
                <a:solidFill>
                  <a:srgbClr val="0033AD"/>
                </a:solidFill>
                <a:latin typeface="+mn-lt"/>
              </a:rPr>
              <a:t>Examine potential relationships between self-reported </a:t>
            </a:r>
            <a:r>
              <a:rPr lang="en-US" sz="2400" b="1" dirty="0">
                <a:solidFill>
                  <a:srgbClr val="0033AD"/>
                </a:solidFill>
                <a:latin typeface="+mn-lt"/>
              </a:rPr>
              <a:t>autism characteristics &amp; social communication function</a:t>
            </a:r>
            <a:r>
              <a:rPr lang="en-US" sz="2400" dirty="0">
                <a:solidFill>
                  <a:srgbClr val="0033AD"/>
                </a:solidFill>
                <a:latin typeface="+mn-lt"/>
              </a:rPr>
              <a:t>, </a:t>
            </a:r>
            <a:r>
              <a:rPr lang="en-US" sz="2400" b="1" dirty="0">
                <a:solidFill>
                  <a:srgbClr val="0033AD"/>
                </a:solidFill>
                <a:latin typeface="+mn-lt"/>
              </a:rPr>
              <a:t>functional listening abilities</a:t>
            </a:r>
            <a:r>
              <a:rPr lang="en-US" sz="2400" dirty="0">
                <a:solidFill>
                  <a:srgbClr val="0033AD"/>
                </a:solidFill>
                <a:latin typeface="+mn-lt"/>
              </a:rPr>
              <a:t>, and </a:t>
            </a:r>
            <a:r>
              <a:rPr lang="en-US" sz="2400" b="1" dirty="0">
                <a:solidFill>
                  <a:srgbClr val="0033AD"/>
                </a:solidFill>
                <a:latin typeface="+mn-lt"/>
              </a:rPr>
              <a:t>listening-related fatigue</a:t>
            </a:r>
            <a:endParaRPr lang="en-US" sz="2400" dirty="0">
              <a:solidFill>
                <a:srgbClr val="0033AD"/>
              </a:solidFill>
              <a:latin typeface="+mn-lt"/>
            </a:endParaRPr>
          </a:p>
        </p:txBody>
      </p:sp>
      <p:sp>
        <p:nvSpPr>
          <p:cNvPr id="9" name="Title 1">
            <a:extLst>
              <a:ext uri="{FF2B5EF4-FFF2-40B4-BE49-F238E27FC236}">
                <a16:creationId xmlns:a16="http://schemas.microsoft.com/office/drawing/2014/main" id="{42882B90-83C4-A462-69C4-6860ADF163DF}"/>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Purposes of the Current Study</a:t>
            </a:r>
          </a:p>
        </p:txBody>
      </p:sp>
    </p:spTree>
    <p:extLst>
      <p:ext uri="{BB962C8B-B14F-4D97-AF65-F5344CB8AC3E}">
        <p14:creationId xmlns:p14="http://schemas.microsoft.com/office/powerpoint/2010/main" val="1898502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F0408-5B4A-72E3-BC63-6C0F9FDF03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321D06-244A-7C2B-E519-A4605F7AC0B5}"/>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297C420A-485B-42F5-87DC-AA24A6775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0361ECA1-ACF0-94B2-09E5-FE3ABDE16F9F}"/>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D888EE0C-14F8-7802-16C5-D43E1D350BE8}"/>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Current Study</a:t>
            </a:r>
          </a:p>
        </p:txBody>
      </p:sp>
      <p:sp>
        <p:nvSpPr>
          <p:cNvPr id="16" name="Title 1">
            <a:extLst>
              <a:ext uri="{FF2B5EF4-FFF2-40B4-BE49-F238E27FC236}">
                <a16:creationId xmlns:a16="http://schemas.microsoft.com/office/drawing/2014/main" id="{9505BB07-B6AF-1577-77BD-677A219DB2EC}"/>
              </a:ext>
            </a:extLst>
          </p:cNvPr>
          <p:cNvSpPr txBox="1">
            <a:spLocks/>
          </p:cNvSpPr>
          <p:nvPr/>
        </p:nvSpPr>
        <p:spPr>
          <a:xfrm>
            <a:off x="7541569" y="935421"/>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Subjective Measures</a:t>
            </a:r>
            <a:endParaRPr lang="en-US" sz="2000" b="1" dirty="0">
              <a:latin typeface="+mn-lt"/>
            </a:endParaRPr>
          </a:p>
        </p:txBody>
      </p:sp>
      <p:cxnSp>
        <p:nvCxnSpPr>
          <p:cNvPr id="17" name="Straight Connector 16">
            <a:extLst>
              <a:ext uri="{FF2B5EF4-FFF2-40B4-BE49-F238E27FC236}">
                <a16:creationId xmlns:a16="http://schemas.microsoft.com/office/drawing/2014/main" id="{CEA87F60-3B68-F707-DA5D-8EB2CE4636A5}"/>
              </a:ext>
            </a:extLst>
          </p:cNvPr>
          <p:cNvCxnSpPr>
            <a:cxnSpLocks/>
            <a:stCxn id="5" idx="2"/>
          </p:cNvCxnSpPr>
          <p:nvPr/>
        </p:nvCxnSpPr>
        <p:spPr>
          <a:xfrm>
            <a:off x="6095998" y="772297"/>
            <a:ext cx="6317" cy="5255699"/>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7AC03F-339C-D63B-0A2D-AD3A3E21C3AF}"/>
              </a:ext>
            </a:extLst>
          </p:cNvPr>
          <p:cNvSpPr txBox="1"/>
          <p:nvPr/>
        </p:nvSpPr>
        <p:spPr>
          <a:xfrm>
            <a:off x="6489257" y="1538961"/>
            <a:ext cx="5076424" cy="4401205"/>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000" b="1" dirty="0">
                <a:solidFill>
                  <a:srgbClr val="0033AD"/>
                </a:solidFill>
                <a:latin typeface="+mn-lt"/>
              </a:rPr>
              <a:t>Self-report measures </a:t>
            </a:r>
            <a:r>
              <a:rPr lang="en-US" sz="2000" dirty="0">
                <a:solidFill>
                  <a:srgbClr val="0033AD"/>
                </a:solidFill>
                <a:latin typeface="+mn-lt"/>
              </a:rPr>
              <a:t>of autism characteristics &amp; social communication experiences, listening-related fatigue, and functional listening abilities in daily life</a:t>
            </a:r>
            <a:endParaRPr lang="en-US" sz="2000" b="1" dirty="0">
              <a:solidFill>
                <a:srgbClr val="0033AD"/>
              </a:solidFill>
              <a:latin typeface="+mn-lt"/>
            </a:endParaRPr>
          </a:p>
          <a:p>
            <a:pPr marL="342900" indent="-342900">
              <a:buFont typeface="Arial" panose="020B0604020202020204" pitchFamily="34" charset="0"/>
              <a:buChar char="•"/>
            </a:pPr>
            <a:endParaRPr lang="en-US" sz="2000" b="1" dirty="0">
              <a:solidFill>
                <a:srgbClr val="0033AD"/>
              </a:solidFill>
              <a:latin typeface="+mn-lt"/>
            </a:endParaRPr>
          </a:p>
          <a:p>
            <a:pPr marL="342900" indent="-342900">
              <a:buFont typeface="Arial" panose="020B0604020202020204" pitchFamily="34" charset="0"/>
              <a:buChar char="•"/>
            </a:pPr>
            <a:r>
              <a:rPr lang="en-US" sz="2000" b="1" dirty="0">
                <a:solidFill>
                  <a:srgbClr val="0033AD"/>
                </a:solidFill>
                <a:latin typeface="+mn-lt"/>
              </a:rPr>
              <a:t>SRS-2:</a:t>
            </a:r>
            <a:r>
              <a:rPr lang="en-US" sz="2000" dirty="0">
                <a:solidFill>
                  <a:srgbClr val="0033AD"/>
                </a:solidFill>
                <a:latin typeface="+mn-lt"/>
              </a:rPr>
              <a:t> Evaluate social communication function &amp; autism traits, behaviors, &amp; severity (Constantino &amp; Gruber, 2012)</a:t>
            </a:r>
          </a:p>
          <a:p>
            <a:pPr marL="342900" indent="-342900">
              <a:buFont typeface="Arial" panose="020B0604020202020204" pitchFamily="34" charset="0"/>
              <a:buChar char="•"/>
            </a:pPr>
            <a:r>
              <a:rPr lang="en-US" sz="2000" b="1" dirty="0">
                <a:solidFill>
                  <a:srgbClr val="0033AD"/>
                </a:solidFill>
                <a:latin typeface="+mn-lt"/>
              </a:rPr>
              <a:t>VFS-A: </a:t>
            </a:r>
            <a:r>
              <a:rPr lang="en-US" sz="2000" dirty="0">
                <a:solidFill>
                  <a:srgbClr val="0033AD"/>
                </a:solidFill>
                <a:latin typeface="+mn-lt"/>
              </a:rPr>
              <a:t>Quantify listening-related fatigue experienced during daily communication (Hornsby et al., 2021) </a:t>
            </a:r>
          </a:p>
          <a:p>
            <a:pPr marL="342900" indent="-342900">
              <a:buFont typeface="Arial" panose="020B0604020202020204" pitchFamily="34" charset="0"/>
              <a:buChar char="•"/>
            </a:pPr>
            <a:r>
              <a:rPr lang="en-US" sz="2000" b="1" dirty="0">
                <a:solidFill>
                  <a:srgbClr val="0033AD"/>
                </a:solidFill>
                <a:latin typeface="+mn-lt"/>
              </a:rPr>
              <a:t>SSQ: </a:t>
            </a:r>
            <a:r>
              <a:rPr lang="en-US" sz="2000" dirty="0">
                <a:solidFill>
                  <a:srgbClr val="0033AD"/>
                </a:solidFill>
                <a:latin typeface="+mn-lt"/>
              </a:rPr>
              <a:t>Assess functional listening abilities in the adverse acoustic environments of daily life</a:t>
            </a:r>
            <a:r>
              <a:rPr lang="en-US" sz="2000" b="1" dirty="0">
                <a:solidFill>
                  <a:srgbClr val="0033AD"/>
                </a:solidFill>
                <a:latin typeface="+mn-lt"/>
              </a:rPr>
              <a:t> </a:t>
            </a:r>
            <a:r>
              <a:rPr lang="en-US" sz="2000" dirty="0">
                <a:solidFill>
                  <a:srgbClr val="0033AD"/>
                </a:solidFill>
                <a:latin typeface="+mn-lt"/>
              </a:rPr>
              <a:t>(Gatehouse &amp; Noble, 2004)</a:t>
            </a:r>
          </a:p>
        </p:txBody>
      </p:sp>
      <p:sp>
        <p:nvSpPr>
          <p:cNvPr id="11" name="Title 1">
            <a:extLst>
              <a:ext uri="{FF2B5EF4-FFF2-40B4-BE49-F238E27FC236}">
                <a16:creationId xmlns:a16="http://schemas.microsoft.com/office/drawing/2014/main" id="{AE1093E9-2956-5567-20F7-E945E2940703}"/>
              </a:ext>
            </a:extLst>
          </p:cNvPr>
          <p:cNvSpPr txBox="1">
            <a:spLocks/>
          </p:cNvSpPr>
          <p:nvPr/>
        </p:nvSpPr>
        <p:spPr>
          <a:xfrm>
            <a:off x="1684944" y="935421"/>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Objective Measures</a:t>
            </a:r>
            <a:endParaRPr lang="en-US" sz="2000" b="1" dirty="0">
              <a:latin typeface="+mn-lt"/>
            </a:endParaRPr>
          </a:p>
        </p:txBody>
      </p:sp>
      <p:sp>
        <p:nvSpPr>
          <p:cNvPr id="12" name="TextBox 11">
            <a:extLst>
              <a:ext uri="{FF2B5EF4-FFF2-40B4-BE49-F238E27FC236}">
                <a16:creationId xmlns:a16="http://schemas.microsoft.com/office/drawing/2014/main" id="{0800595F-402C-F8A5-167D-E7A98AEB09AE}"/>
              </a:ext>
            </a:extLst>
          </p:cNvPr>
          <p:cNvSpPr txBox="1"/>
          <p:nvPr/>
        </p:nvSpPr>
        <p:spPr>
          <a:xfrm>
            <a:off x="632632" y="1538961"/>
            <a:ext cx="5076424" cy="4401205"/>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000" dirty="0">
                <a:solidFill>
                  <a:srgbClr val="0033AD"/>
                </a:solidFill>
              </a:rPr>
              <a:t>Behavioral/laboratory-based </a:t>
            </a:r>
            <a:r>
              <a:rPr lang="en-US" sz="2000" b="1" dirty="0">
                <a:solidFill>
                  <a:srgbClr val="0033AD"/>
                </a:solidFill>
              </a:rPr>
              <a:t>speech recognition task</a:t>
            </a:r>
          </a:p>
          <a:p>
            <a:pPr marL="342900" indent="-342900">
              <a:buFont typeface="Arial" panose="020B0604020202020204" pitchFamily="34" charset="0"/>
              <a:buChar char="•"/>
            </a:pPr>
            <a:endParaRPr lang="en-US" sz="2000" dirty="0">
              <a:solidFill>
                <a:srgbClr val="0033AD"/>
              </a:solidFill>
              <a:latin typeface="+mn-lt"/>
            </a:endParaRPr>
          </a:p>
          <a:p>
            <a:pPr marL="342900" indent="-342900">
              <a:buFont typeface="Arial" panose="020B0604020202020204" pitchFamily="34" charset="0"/>
              <a:buChar char="•"/>
            </a:pPr>
            <a:r>
              <a:rPr lang="en-US" sz="2000" b="1" dirty="0">
                <a:solidFill>
                  <a:srgbClr val="0033AD"/>
                </a:solidFill>
                <a:latin typeface="+mn-lt"/>
              </a:rPr>
              <a:t>Speech reception thresholds (SRTs) </a:t>
            </a:r>
            <a:r>
              <a:rPr lang="en-US" sz="2000" b="1" dirty="0">
                <a:solidFill>
                  <a:srgbClr val="0033AD"/>
                </a:solidFill>
                <a:latin typeface="+mn-lt"/>
                <a:sym typeface="Wingdings" pitchFamily="2" charset="2"/>
              </a:rPr>
              <a:t></a:t>
            </a:r>
            <a:r>
              <a:rPr lang="en-US" sz="2000" b="1" dirty="0">
                <a:solidFill>
                  <a:srgbClr val="0033AD"/>
                </a:solidFill>
                <a:latin typeface="+mn-lt"/>
              </a:rPr>
              <a:t> </a:t>
            </a:r>
            <a:r>
              <a:rPr lang="en-US" sz="2000" dirty="0">
                <a:solidFill>
                  <a:srgbClr val="0033AD"/>
                </a:solidFill>
                <a:latin typeface="+mn-lt"/>
              </a:rPr>
              <a:t>adaptively measured to evaluate </a:t>
            </a:r>
            <a:r>
              <a:rPr lang="en-US" sz="2000" b="1" dirty="0">
                <a:solidFill>
                  <a:srgbClr val="0033AD"/>
                </a:solidFill>
                <a:latin typeface="+mn-lt"/>
              </a:rPr>
              <a:t>speech-in-speech</a:t>
            </a:r>
            <a:r>
              <a:rPr lang="en-US" sz="2000" dirty="0">
                <a:solidFill>
                  <a:srgbClr val="0033AD"/>
                </a:solidFill>
                <a:latin typeface="+mn-lt"/>
              </a:rPr>
              <a:t> &amp; </a:t>
            </a:r>
            <a:r>
              <a:rPr lang="en-US" sz="2000" b="1" dirty="0">
                <a:solidFill>
                  <a:srgbClr val="0033AD"/>
                </a:solidFill>
                <a:latin typeface="+mn-lt"/>
              </a:rPr>
              <a:t>speech-in-noise</a:t>
            </a:r>
            <a:r>
              <a:rPr lang="en-US" sz="2000" dirty="0">
                <a:solidFill>
                  <a:srgbClr val="0033AD"/>
                </a:solidFill>
                <a:latin typeface="+mn-lt"/>
              </a:rPr>
              <a:t> </a:t>
            </a:r>
            <a:r>
              <a:rPr lang="en-US" sz="2000" b="1" dirty="0">
                <a:solidFill>
                  <a:srgbClr val="0033AD"/>
                </a:solidFill>
                <a:latin typeface="+mn-lt"/>
              </a:rPr>
              <a:t>recognition</a:t>
            </a:r>
            <a:r>
              <a:rPr lang="en-US" sz="2000" dirty="0">
                <a:solidFill>
                  <a:srgbClr val="0033AD"/>
                </a:solidFill>
                <a:latin typeface="+mn-lt"/>
              </a:rPr>
              <a:t> in both autistic and non-autistic young adults with normal hearing</a:t>
            </a:r>
          </a:p>
          <a:p>
            <a:pPr marL="342900" indent="-342900">
              <a:buFont typeface="Arial" panose="020B0604020202020204" pitchFamily="34" charset="0"/>
              <a:buChar char="•"/>
            </a:pPr>
            <a:r>
              <a:rPr lang="en-US" sz="2000" b="1" dirty="0">
                <a:solidFill>
                  <a:srgbClr val="0033AD"/>
                </a:solidFill>
                <a:latin typeface="+mn-lt"/>
              </a:rPr>
              <a:t>Task Goal </a:t>
            </a:r>
            <a:r>
              <a:rPr lang="en-US" sz="2000" b="1" dirty="0">
                <a:solidFill>
                  <a:srgbClr val="0033AD"/>
                </a:solidFill>
                <a:latin typeface="+mn-lt"/>
                <a:sym typeface="Wingdings" pitchFamily="2" charset="2"/>
              </a:rPr>
              <a:t></a:t>
            </a:r>
            <a:r>
              <a:rPr lang="en-US" sz="2000" b="1" dirty="0">
                <a:solidFill>
                  <a:srgbClr val="0033AD"/>
                </a:solidFill>
                <a:latin typeface="+mn-lt"/>
              </a:rPr>
              <a:t> </a:t>
            </a:r>
            <a:r>
              <a:rPr lang="en-US" sz="2000" dirty="0">
                <a:solidFill>
                  <a:srgbClr val="0033AD"/>
                </a:solidFill>
                <a:latin typeface="+mn-lt"/>
              </a:rPr>
              <a:t>focus on target voice and repeat sentences while ignoring two competing voices or background noise</a:t>
            </a:r>
          </a:p>
          <a:p>
            <a:pPr marL="342900" indent="-342900">
              <a:buFont typeface="Arial" panose="020B0604020202020204" pitchFamily="34" charset="0"/>
              <a:buChar char="•"/>
            </a:pPr>
            <a:endParaRPr lang="en-US" sz="2000" dirty="0">
              <a:solidFill>
                <a:srgbClr val="0033AD"/>
              </a:solidFill>
              <a:latin typeface="+mn-lt"/>
            </a:endParaRPr>
          </a:p>
          <a:p>
            <a:pPr marL="342900" indent="-342900">
              <a:buFont typeface="Arial" panose="020B0604020202020204" pitchFamily="34" charset="0"/>
              <a:buChar char="•"/>
            </a:pPr>
            <a:r>
              <a:rPr lang="en-US" sz="2000" dirty="0">
                <a:solidFill>
                  <a:srgbClr val="0033AD"/>
                </a:solidFill>
                <a:latin typeface="+mn-lt"/>
              </a:rPr>
              <a:t>Objective assessment of speech recognition in simulated adverse environments </a:t>
            </a:r>
          </a:p>
        </p:txBody>
      </p:sp>
    </p:spTree>
    <p:extLst>
      <p:ext uri="{BB962C8B-B14F-4D97-AF65-F5344CB8AC3E}">
        <p14:creationId xmlns:p14="http://schemas.microsoft.com/office/powerpoint/2010/main" val="345894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EDFC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5AB8927-0421-22C0-AE31-F502B0D63D09}"/>
              </a:ext>
            </a:extLst>
          </p:cNvPr>
          <p:cNvSpPr txBox="1"/>
          <p:nvPr/>
        </p:nvSpPr>
        <p:spPr>
          <a:xfrm>
            <a:off x="114301" y="6211669"/>
            <a:ext cx="3214687" cy="646331"/>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Dr. Peter A. </a:t>
            </a:r>
            <a:r>
              <a:rPr lang="en-US" sz="1200" dirty="0" err="1">
                <a:latin typeface="Calibri" panose="020F0502020204030204" pitchFamily="34" charset="0"/>
                <a:cs typeface="Calibri" panose="020F0502020204030204" pitchFamily="34" charset="0"/>
              </a:rPr>
              <a:t>Wasiuk</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AuD</a:t>
            </a:r>
            <a:r>
              <a:rPr lang="en-US" sz="1200" dirty="0">
                <a:latin typeface="Calibri" panose="020F0502020204030204" pitchFamily="34" charset="0"/>
                <a:cs typeface="Calibri" panose="020F0502020204030204" pitchFamily="34" charset="0"/>
              </a:rPr>
              <a:t>, PhD, CCC-A</a:t>
            </a:r>
          </a:p>
          <a:p>
            <a:r>
              <a:rPr lang="en-US" sz="1200" dirty="0">
                <a:latin typeface="Calibri" panose="020F0502020204030204" pitchFamily="34" charset="0"/>
                <a:cs typeface="Calibri" panose="020F0502020204030204" pitchFamily="34" charset="0"/>
              </a:rPr>
              <a:t>Assistant Professor @ SCSU </a:t>
            </a:r>
          </a:p>
          <a:p>
            <a:r>
              <a:rPr lang="en-US" sz="1200" dirty="0">
                <a:latin typeface="Calibri" panose="020F0502020204030204" pitchFamily="34" charset="0"/>
                <a:cs typeface="Calibri" panose="020F0502020204030204" pitchFamily="34" charset="0"/>
              </a:rPr>
              <a:t>Department of Communication Disorders</a:t>
            </a:r>
          </a:p>
        </p:txBody>
      </p:sp>
      <p:sp>
        <p:nvSpPr>
          <p:cNvPr id="8" name="TextBox 7">
            <a:extLst>
              <a:ext uri="{FF2B5EF4-FFF2-40B4-BE49-F238E27FC236}">
                <a16:creationId xmlns:a16="http://schemas.microsoft.com/office/drawing/2014/main" id="{ED80A07A-5DF5-1FF6-5282-86B9EED6DEC5}"/>
              </a:ext>
            </a:extLst>
          </p:cNvPr>
          <p:cNvSpPr txBox="1"/>
          <p:nvPr/>
        </p:nvSpPr>
        <p:spPr>
          <a:xfrm>
            <a:off x="0" y="6027996"/>
            <a:ext cx="12204629" cy="832104"/>
          </a:xfrm>
          <a:prstGeom prst="rect">
            <a:avLst/>
          </a:prstGeom>
          <a:solidFill>
            <a:srgbClr val="001489"/>
          </a:solidFill>
        </p:spPr>
        <p:txBody>
          <a:bodyPr wrap="square" rtlCol="0" anchor="ctr">
            <a:spAutoFit/>
          </a:bodyPr>
          <a:lstStyle/>
          <a:p>
            <a:pPr algn="ctr"/>
            <a:endParaRPr lang="en-US" sz="4200" dirty="0">
              <a:solidFill>
                <a:schemeClr val="bg1"/>
              </a:solidFill>
            </a:endParaRPr>
          </a:p>
        </p:txBody>
      </p:sp>
      <p:pic>
        <p:nvPicPr>
          <p:cNvPr id="9" name="Picture 8" descr="Text&#10;&#10;Description automatically generated with medium confidence">
            <a:extLst>
              <a:ext uri="{FF2B5EF4-FFF2-40B4-BE49-F238E27FC236}">
                <a16:creationId xmlns:a16="http://schemas.microsoft.com/office/drawing/2014/main" id="{0D24AAD3-476B-BC41-508C-E9F497663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10" name="Picture 9" descr="Logo, company name&#10;&#10;Description automatically generated">
            <a:extLst>
              <a:ext uri="{FF2B5EF4-FFF2-40B4-BE49-F238E27FC236}">
                <a16:creationId xmlns:a16="http://schemas.microsoft.com/office/drawing/2014/main" id="{8C29D502-AA80-3803-31C0-5AFCC8515932}"/>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13" name="Picture 12" descr="A blue owl with headphones and brain&#10;&#10;Description automatically generated">
            <a:extLst>
              <a:ext uri="{FF2B5EF4-FFF2-40B4-BE49-F238E27FC236}">
                <a16:creationId xmlns:a16="http://schemas.microsoft.com/office/drawing/2014/main" id="{442867BB-F282-513A-F463-B080543E08E6}"/>
              </a:ext>
            </a:extLst>
          </p:cNvPr>
          <p:cNvPicPr>
            <a:picLocks noChangeAspect="1"/>
          </p:cNvPicPr>
          <p:nvPr/>
        </p:nvPicPr>
        <p:blipFill rotWithShape="1">
          <a:blip r:embed="rId5"/>
          <a:srcRect t="10726" r="3363" b="10175"/>
          <a:stretch/>
        </p:blipFill>
        <p:spPr>
          <a:xfrm>
            <a:off x="1700726" y="1329"/>
            <a:ext cx="2606643" cy="2133600"/>
          </a:xfrm>
          <a:prstGeom prst="rect">
            <a:avLst/>
          </a:prstGeom>
        </p:spPr>
      </p:pic>
      <p:pic>
        <p:nvPicPr>
          <p:cNvPr id="4" name="Picture 3" descr="A poster for an autism spectrum study&#10;&#10;Description automatically generated">
            <a:extLst>
              <a:ext uri="{FF2B5EF4-FFF2-40B4-BE49-F238E27FC236}">
                <a16:creationId xmlns:a16="http://schemas.microsoft.com/office/drawing/2014/main" id="{544CDD53-91D0-7B8A-8024-F107599CF2AF}"/>
              </a:ext>
            </a:extLst>
          </p:cNvPr>
          <p:cNvPicPr>
            <a:picLocks noChangeAspect="1"/>
          </p:cNvPicPr>
          <p:nvPr/>
        </p:nvPicPr>
        <p:blipFill>
          <a:blip r:embed="rId6">
            <a:extLst>
              <a:ext uri="{28A0092B-C50C-407E-A947-70E740481C1C}">
                <a14:useLocalDpi xmlns:a14="http://schemas.microsoft.com/office/drawing/2010/main" val="0"/>
              </a:ext>
            </a:extLst>
          </a:blip>
          <a:srcRect t="23822"/>
          <a:stretch/>
        </p:blipFill>
        <p:spPr>
          <a:xfrm>
            <a:off x="6298200" y="281358"/>
            <a:ext cx="5779500" cy="5500650"/>
          </a:xfrm>
          <a:prstGeom prst="rect">
            <a:avLst/>
          </a:prstGeom>
        </p:spPr>
      </p:pic>
      <p:sp>
        <p:nvSpPr>
          <p:cNvPr id="5" name="TextBox 4">
            <a:extLst>
              <a:ext uri="{FF2B5EF4-FFF2-40B4-BE49-F238E27FC236}">
                <a16:creationId xmlns:a16="http://schemas.microsoft.com/office/drawing/2014/main" id="{C49C6EDA-733A-70CD-1BE4-F71FCF0BD1DD}"/>
              </a:ext>
            </a:extLst>
          </p:cNvPr>
          <p:cNvSpPr txBox="1"/>
          <p:nvPr/>
        </p:nvSpPr>
        <p:spPr>
          <a:xfrm>
            <a:off x="114299" y="2241436"/>
            <a:ext cx="5779501" cy="2154436"/>
          </a:xfrm>
          <a:prstGeom prst="rect">
            <a:avLst/>
          </a:prstGeom>
          <a:solidFill>
            <a:schemeClr val="bg1">
              <a:lumMod val="75000"/>
            </a:schemeClr>
          </a:solidFill>
          <a:ln>
            <a:solidFill>
              <a:srgbClr val="0033AD"/>
            </a:solidFill>
          </a:ln>
        </p:spPr>
        <p:txBody>
          <a:bodyPr wrap="square" rtlCol="0">
            <a:spAutoFit/>
          </a:bodyPr>
          <a:lstStyle/>
          <a:p>
            <a:r>
              <a:rPr lang="en-US" sz="2400" b="1" dirty="0"/>
              <a:t>Please feel free to contact me!</a:t>
            </a:r>
          </a:p>
          <a:p>
            <a:r>
              <a:rPr lang="en-US" sz="2200" dirty="0"/>
              <a:t>Email </a:t>
            </a:r>
            <a:r>
              <a:rPr lang="en-US" sz="2200" dirty="0">
                <a:sym typeface="Wingdings" pitchFamily="2" charset="2"/>
              </a:rPr>
              <a:t></a:t>
            </a:r>
            <a:r>
              <a:rPr lang="en-US" sz="2200" dirty="0"/>
              <a:t> </a:t>
            </a:r>
            <a:r>
              <a:rPr lang="en-US" sz="2200" dirty="0">
                <a:hlinkClick r:id="rId7"/>
              </a:rPr>
              <a:t>Wasiukp1@southernct.edu</a:t>
            </a:r>
            <a:endParaRPr lang="en-US" sz="2200" dirty="0"/>
          </a:p>
          <a:p>
            <a:r>
              <a:rPr lang="en-US" sz="2200" dirty="0"/>
              <a:t>SCSU webpage </a:t>
            </a:r>
            <a:r>
              <a:rPr lang="en-US" sz="2200" dirty="0">
                <a:sym typeface="Wingdings" pitchFamily="2" charset="2"/>
              </a:rPr>
              <a:t></a:t>
            </a:r>
            <a:r>
              <a:rPr lang="en-US" sz="2200" dirty="0"/>
              <a:t> </a:t>
            </a:r>
            <a:r>
              <a:rPr lang="en-US" sz="2200" dirty="0">
                <a:hlinkClick r:id="rId8"/>
              </a:rPr>
              <a:t>https://www.southernct.edu/directory/wasiukp1</a:t>
            </a:r>
            <a:r>
              <a:rPr lang="en-US" sz="2200" dirty="0"/>
              <a:t>  </a:t>
            </a:r>
          </a:p>
          <a:p>
            <a:r>
              <a:rPr lang="en-US" sz="2200" dirty="0"/>
              <a:t>Lab webpage </a:t>
            </a:r>
            <a:r>
              <a:rPr lang="en-US" sz="2200" dirty="0">
                <a:sym typeface="Wingdings" pitchFamily="2" charset="2"/>
              </a:rPr>
              <a:t></a:t>
            </a:r>
            <a:r>
              <a:rPr lang="en-US" sz="2200" dirty="0"/>
              <a:t> </a:t>
            </a:r>
            <a:r>
              <a:rPr lang="en-US" sz="2200" dirty="0">
                <a:hlinkClick r:id="rId9"/>
              </a:rPr>
              <a:t>https://www.auditory-cognitive-science.com/contact</a:t>
            </a:r>
            <a:r>
              <a:rPr lang="en-US" sz="2200" dirty="0"/>
              <a:t> </a:t>
            </a:r>
          </a:p>
        </p:txBody>
      </p:sp>
      <p:pic>
        <p:nvPicPr>
          <p:cNvPr id="7" name="Picture 6" descr="A close-up of a logo&#10;&#10;Description automatically generated">
            <a:extLst>
              <a:ext uri="{FF2B5EF4-FFF2-40B4-BE49-F238E27FC236}">
                <a16:creationId xmlns:a16="http://schemas.microsoft.com/office/drawing/2014/main" id="{27EB242C-051A-EBDE-C6D3-500A663F0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741" y="4502378"/>
            <a:ext cx="4004614" cy="1419111"/>
          </a:xfrm>
          <a:prstGeom prst="rect">
            <a:avLst/>
          </a:prstGeom>
        </p:spPr>
      </p:pic>
      <p:cxnSp>
        <p:nvCxnSpPr>
          <p:cNvPr id="12" name="Straight Connector 11">
            <a:extLst>
              <a:ext uri="{FF2B5EF4-FFF2-40B4-BE49-F238E27FC236}">
                <a16:creationId xmlns:a16="http://schemas.microsoft.com/office/drawing/2014/main" id="{B41C0200-B7E1-BE81-0F2D-571D3FFF8D40}"/>
              </a:ext>
            </a:extLst>
          </p:cNvPr>
          <p:cNvCxnSpPr>
            <a:cxnSpLocks/>
          </p:cNvCxnSpPr>
          <p:nvPr/>
        </p:nvCxnSpPr>
        <p:spPr>
          <a:xfrm>
            <a:off x="6095999" y="0"/>
            <a:ext cx="6315" cy="6027996"/>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946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3BDCD-F6B8-6219-B431-08B2C3B769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09D857-7C67-7DA2-42FC-8F6C00DA607B}"/>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6695DECC-CE7A-8494-7C88-96D1D6F70C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8D692150-566C-1BF9-7F27-0789336DF7B7}"/>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930BB41E-78CD-AB36-9D1F-65210507204F}"/>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Participants (n = 40)</a:t>
            </a:r>
          </a:p>
        </p:txBody>
      </p:sp>
      <p:sp>
        <p:nvSpPr>
          <p:cNvPr id="16" name="Title 1">
            <a:extLst>
              <a:ext uri="{FF2B5EF4-FFF2-40B4-BE49-F238E27FC236}">
                <a16:creationId xmlns:a16="http://schemas.microsoft.com/office/drawing/2014/main" id="{7638D7EC-91E3-0007-18CD-F0B4D7C70949}"/>
              </a:ext>
            </a:extLst>
          </p:cNvPr>
          <p:cNvSpPr txBox="1">
            <a:spLocks/>
          </p:cNvSpPr>
          <p:nvPr/>
        </p:nvSpPr>
        <p:spPr>
          <a:xfrm>
            <a:off x="7541569" y="926118"/>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latin typeface="+mn-lt"/>
                <a:sym typeface="Wingdings" pitchFamily="2" charset="2"/>
              </a:rPr>
              <a:t>Qualification Procedures</a:t>
            </a:r>
            <a:endParaRPr lang="en-US" sz="2000" dirty="0">
              <a:latin typeface="+mn-lt"/>
            </a:endParaRPr>
          </a:p>
        </p:txBody>
      </p:sp>
      <p:cxnSp>
        <p:nvCxnSpPr>
          <p:cNvPr id="17" name="Straight Connector 16">
            <a:extLst>
              <a:ext uri="{FF2B5EF4-FFF2-40B4-BE49-F238E27FC236}">
                <a16:creationId xmlns:a16="http://schemas.microsoft.com/office/drawing/2014/main" id="{917E79F9-8FBC-792B-312A-C6E192887978}"/>
              </a:ext>
            </a:extLst>
          </p:cNvPr>
          <p:cNvCxnSpPr>
            <a:cxnSpLocks/>
            <a:stCxn id="5" idx="2"/>
          </p:cNvCxnSpPr>
          <p:nvPr/>
        </p:nvCxnSpPr>
        <p:spPr>
          <a:xfrm>
            <a:off x="6095998" y="772297"/>
            <a:ext cx="6317" cy="5255699"/>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73D32C-7EF1-BAEB-9F8A-5D2D063189C6}"/>
              </a:ext>
            </a:extLst>
          </p:cNvPr>
          <p:cNvSpPr txBox="1"/>
          <p:nvPr/>
        </p:nvSpPr>
        <p:spPr>
          <a:xfrm>
            <a:off x="626319" y="1838454"/>
            <a:ext cx="5076424" cy="1107996"/>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200" dirty="0">
                <a:solidFill>
                  <a:srgbClr val="0033AD"/>
                </a:solidFill>
              </a:rPr>
              <a:t>20 autistic young adults (7 female, 12 male, 1 non-binary; 18 – 36 years old, </a:t>
            </a:r>
            <a:r>
              <a:rPr lang="en-US" sz="2200" i="1" dirty="0">
                <a:solidFill>
                  <a:srgbClr val="0033AD"/>
                </a:solidFill>
              </a:rPr>
              <a:t>M</a:t>
            </a:r>
            <a:r>
              <a:rPr lang="en-US" sz="2200" dirty="0">
                <a:solidFill>
                  <a:srgbClr val="0033AD"/>
                </a:solidFill>
              </a:rPr>
              <a:t> = 24 years, </a:t>
            </a:r>
            <a:r>
              <a:rPr lang="en-US" sz="2200" i="1" dirty="0">
                <a:solidFill>
                  <a:srgbClr val="0033AD"/>
                </a:solidFill>
              </a:rPr>
              <a:t>SD </a:t>
            </a:r>
            <a:r>
              <a:rPr lang="en-US" sz="2200" dirty="0">
                <a:solidFill>
                  <a:srgbClr val="0033AD"/>
                </a:solidFill>
              </a:rPr>
              <a:t>= 6 years)</a:t>
            </a:r>
          </a:p>
        </p:txBody>
      </p:sp>
      <p:sp>
        <p:nvSpPr>
          <p:cNvPr id="6" name="Title 1">
            <a:extLst>
              <a:ext uri="{FF2B5EF4-FFF2-40B4-BE49-F238E27FC236}">
                <a16:creationId xmlns:a16="http://schemas.microsoft.com/office/drawing/2014/main" id="{87300D76-C47D-4F5F-79CC-65FEE2DED45C}"/>
              </a:ext>
            </a:extLst>
          </p:cNvPr>
          <p:cNvSpPr txBox="1">
            <a:spLocks/>
          </p:cNvSpPr>
          <p:nvPr/>
        </p:nvSpPr>
        <p:spPr>
          <a:xfrm>
            <a:off x="1665351" y="1324643"/>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latin typeface="+mn-lt"/>
                <a:sym typeface="Wingdings" pitchFamily="2" charset="2"/>
              </a:rPr>
              <a:t>Autism group (n = 20)</a:t>
            </a:r>
            <a:endParaRPr lang="en-US" sz="2000" dirty="0">
              <a:latin typeface="+mn-lt"/>
            </a:endParaRPr>
          </a:p>
        </p:txBody>
      </p:sp>
      <p:sp>
        <p:nvSpPr>
          <p:cNvPr id="7" name="TextBox 6">
            <a:extLst>
              <a:ext uri="{FF2B5EF4-FFF2-40B4-BE49-F238E27FC236}">
                <a16:creationId xmlns:a16="http://schemas.microsoft.com/office/drawing/2014/main" id="{88A81FE8-EDF3-9031-DEBC-EE10DF1B0678}"/>
              </a:ext>
            </a:extLst>
          </p:cNvPr>
          <p:cNvSpPr txBox="1"/>
          <p:nvPr/>
        </p:nvSpPr>
        <p:spPr>
          <a:xfrm>
            <a:off x="626319" y="4150123"/>
            <a:ext cx="5076424" cy="1107996"/>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200" dirty="0">
                <a:solidFill>
                  <a:srgbClr val="0033AD"/>
                </a:solidFill>
              </a:rPr>
              <a:t>20 non-autistic young adults (16 female, 4 male, 18 – 33 years old, </a:t>
            </a:r>
            <a:r>
              <a:rPr lang="en-US" sz="2200" i="1" dirty="0">
                <a:solidFill>
                  <a:srgbClr val="0033AD"/>
                </a:solidFill>
              </a:rPr>
              <a:t>M</a:t>
            </a:r>
            <a:r>
              <a:rPr lang="en-US" sz="2200" dirty="0">
                <a:solidFill>
                  <a:srgbClr val="0033AD"/>
                </a:solidFill>
              </a:rPr>
              <a:t> = 21 years, </a:t>
            </a:r>
            <a:r>
              <a:rPr lang="en-US" sz="2200" i="1" dirty="0">
                <a:solidFill>
                  <a:srgbClr val="0033AD"/>
                </a:solidFill>
              </a:rPr>
              <a:t>SD </a:t>
            </a:r>
            <a:r>
              <a:rPr lang="en-US" sz="2200" dirty="0">
                <a:solidFill>
                  <a:srgbClr val="0033AD"/>
                </a:solidFill>
              </a:rPr>
              <a:t>= 3 years)</a:t>
            </a:r>
          </a:p>
        </p:txBody>
      </p:sp>
      <p:sp>
        <p:nvSpPr>
          <p:cNvPr id="8" name="Title 1">
            <a:extLst>
              <a:ext uri="{FF2B5EF4-FFF2-40B4-BE49-F238E27FC236}">
                <a16:creationId xmlns:a16="http://schemas.microsoft.com/office/drawing/2014/main" id="{AE7FCEBE-E90F-E769-B525-B066849C09B5}"/>
              </a:ext>
            </a:extLst>
          </p:cNvPr>
          <p:cNvSpPr txBox="1">
            <a:spLocks/>
          </p:cNvSpPr>
          <p:nvPr/>
        </p:nvSpPr>
        <p:spPr>
          <a:xfrm>
            <a:off x="1678631" y="3630541"/>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latin typeface="+mn-lt"/>
                <a:sym typeface="Wingdings" pitchFamily="2" charset="2"/>
              </a:rPr>
              <a:t>Non-autism group (n = 20)</a:t>
            </a:r>
            <a:endParaRPr lang="en-US" sz="2000" dirty="0">
              <a:latin typeface="+mn-lt"/>
            </a:endParaRPr>
          </a:p>
        </p:txBody>
      </p:sp>
      <p:sp>
        <p:nvSpPr>
          <p:cNvPr id="9" name="Plus 8">
            <a:extLst>
              <a:ext uri="{FF2B5EF4-FFF2-40B4-BE49-F238E27FC236}">
                <a16:creationId xmlns:a16="http://schemas.microsoft.com/office/drawing/2014/main" id="{FDE10995-6FED-6F6B-AD81-A130BDEB1B5F}"/>
              </a:ext>
            </a:extLst>
          </p:cNvPr>
          <p:cNvSpPr/>
          <p:nvPr/>
        </p:nvSpPr>
        <p:spPr>
          <a:xfrm>
            <a:off x="2867351" y="2991315"/>
            <a:ext cx="594360" cy="594360"/>
          </a:xfrm>
          <a:prstGeom prst="mathPlus">
            <a:avLst/>
          </a:prstGeom>
          <a:solidFill>
            <a:schemeClr val="tx1"/>
          </a:solidFill>
          <a:ln>
            <a:solidFill>
              <a:srgbClr val="0033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BFADDDD-7C97-79B3-44BB-5628C4609DA9}"/>
              </a:ext>
            </a:extLst>
          </p:cNvPr>
          <p:cNvSpPr txBox="1"/>
          <p:nvPr/>
        </p:nvSpPr>
        <p:spPr>
          <a:xfrm>
            <a:off x="6489257" y="1538961"/>
            <a:ext cx="5076424" cy="4093428"/>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000" dirty="0">
                <a:solidFill>
                  <a:srgbClr val="0033AD"/>
                </a:solidFill>
              </a:rPr>
              <a:t>All participants had pure-tone hearing thresholds </a:t>
            </a:r>
            <a:r>
              <a:rPr lang="en-US" sz="2000" dirty="0">
                <a:solidFill>
                  <a:srgbClr val="0033AD"/>
                </a:solidFill>
                <a:effectLst/>
                <a:latin typeface="+mn-lt"/>
                <a:ea typeface="Times New Roman" panose="02020603050405020304" pitchFamily="18" charset="0"/>
              </a:rPr>
              <a:t>≤ 20 dB HL at octave frequencies from 250 Hz to 8000 Hz, as well as at 3000 Hz and 6000 Hz (i.e., all participants had </a:t>
            </a:r>
            <a:r>
              <a:rPr lang="en-US" sz="2000" b="1" dirty="0">
                <a:solidFill>
                  <a:srgbClr val="0033AD"/>
                </a:solidFill>
                <a:effectLst/>
                <a:latin typeface="+mn-lt"/>
                <a:ea typeface="Times New Roman" panose="02020603050405020304" pitchFamily="18" charset="0"/>
              </a:rPr>
              <a:t>normal hearing [NH] </a:t>
            </a:r>
            <a:r>
              <a:rPr lang="en-US" sz="2000" dirty="0">
                <a:solidFill>
                  <a:srgbClr val="0033AD"/>
                </a:solidFill>
                <a:effectLst/>
                <a:latin typeface="+mn-lt"/>
                <a:ea typeface="Times New Roman" panose="02020603050405020304" pitchFamily="18" charset="0"/>
              </a:rPr>
              <a:t>sensitivity)</a:t>
            </a:r>
          </a:p>
          <a:p>
            <a:pPr marL="342900" indent="-342900">
              <a:buFont typeface="Arial" panose="020B0604020202020204" pitchFamily="34" charset="0"/>
              <a:buChar char="•"/>
            </a:pPr>
            <a:r>
              <a:rPr lang="en-US" sz="2000" dirty="0">
                <a:solidFill>
                  <a:srgbClr val="0033AD"/>
                </a:solidFill>
                <a:latin typeface="+mn-lt"/>
              </a:rPr>
              <a:t>All participants in the autism group had a clinical diagnosis of autism and identified as a member of the autism community</a:t>
            </a:r>
          </a:p>
          <a:p>
            <a:pPr marL="342900" indent="-342900">
              <a:buFont typeface="Arial" panose="020B0604020202020204" pitchFamily="34" charset="0"/>
              <a:buChar char="•"/>
            </a:pPr>
            <a:r>
              <a:rPr lang="en-US" sz="2000" dirty="0">
                <a:solidFill>
                  <a:srgbClr val="0033AD"/>
                </a:solidFill>
                <a:latin typeface="+mn-lt"/>
              </a:rPr>
              <a:t>We chose to have participants self-report autism and autism traits in this study (via SRS-2) to affirm and respect recommendations made by persons in the autism community (Curnow et al., 2023)</a:t>
            </a:r>
          </a:p>
        </p:txBody>
      </p:sp>
    </p:spTree>
    <p:extLst>
      <p:ext uri="{BB962C8B-B14F-4D97-AF65-F5344CB8AC3E}">
        <p14:creationId xmlns:p14="http://schemas.microsoft.com/office/powerpoint/2010/main" val="2760829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54A5C3-39FE-D772-AD21-548172935BBA}"/>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E5F275A8-09EC-B7BA-F4EE-D3E3D6240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0CF2A73A-2DC1-0282-ADDF-C61D47C2F823}"/>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2705ABBE-6D1D-F0C3-053C-92693425F30F}"/>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Speech Recognition Task</a:t>
            </a:r>
          </a:p>
        </p:txBody>
      </p:sp>
      <p:sp>
        <p:nvSpPr>
          <p:cNvPr id="11" name="Title 1">
            <a:extLst>
              <a:ext uri="{FF2B5EF4-FFF2-40B4-BE49-F238E27FC236}">
                <a16:creationId xmlns:a16="http://schemas.microsoft.com/office/drawing/2014/main" id="{07753474-160B-02A9-E438-8E04766B0BED}"/>
              </a:ext>
            </a:extLst>
          </p:cNvPr>
          <p:cNvSpPr txBox="1">
            <a:spLocks/>
          </p:cNvSpPr>
          <p:nvPr/>
        </p:nvSpPr>
        <p:spPr>
          <a:xfrm>
            <a:off x="7132750" y="1847872"/>
            <a:ext cx="1828800" cy="1828800"/>
          </a:xfrm>
          <a:prstGeom prst="rect">
            <a:avLst/>
          </a:prstGeom>
          <a:solidFill>
            <a:srgbClr val="FEDFC1"/>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solidFill>
                  <a:srgbClr val="0033AD"/>
                </a:solidFill>
                <a:latin typeface="+mn-lt"/>
              </a:rPr>
              <a:t>Two-talker speech masker</a:t>
            </a:r>
          </a:p>
          <a:p>
            <a:pPr algn="ctr" defTabSz="914400"/>
            <a:r>
              <a:rPr lang="en-US" sz="2000" dirty="0">
                <a:solidFill>
                  <a:srgbClr val="0033AD"/>
                </a:solidFill>
                <a:latin typeface="+mn-lt"/>
              </a:rPr>
              <a:t>+</a:t>
            </a:r>
          </a:p>
          <a:p>
            <a:pPr algn="ctr" defTabSz="914400"/>
            <a:r>
              <a:rPr lang="en-US" sz="2000" dirty="0">
                <a:solidFill>
                  <a:srgbClr val="0033AD"/>
                </a:solidFill>
                <a:latin typeface="+mn-lt"/>
              </a:rPr>
              <a:t>Meaningful target sentences</a:t>
            </a:r>
          </a:p>
        </p:txBody>
      </p:sp>
      <p:sp>
        <p:nvSpPr>
          <p:cNvPr id="13" name="Title 1">
            <a:extLst>
              <a:ext uri="{FF2B5EF4-FFF2-40B4-BE49-F238E27FC236}">
                <a16:creationId xmlns:a16="http://schemas.microsoft.com/office/drawing/2014/main" id="{4BC0DD88-AD1C-0F99-9D7B-72B2C2094323}"/>
              </a:ext>
            </a:extLst>
          </p:cNvPr>
          <p:cNvSpPr txBox="1">
            <a:spLocks/>
          </p:cNvSpPr>
          <p:nvPr/>
        </p:nvSpPr>
        <p:spPr>
          <a:xfrm>
            <a:off x="7132750" y="3721882"/>
            <a:ext cx="1828800" cy="1828800"/>
          </a:xfrm>
          <a:prstGeom prst="rect">
            <a:avLst/>
          </a:prstGeom>
          <a:solidFill>
            <a:srgbClr val="0033AD"/>
          </a:solidFill>
          <a:ln>
            <a:solidFill>
              <a:srgbClr val="FEDFC1"/>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solidFill>
                  <a:srgbClr val="FEDFC1"/>
                </a:solidFill>
                <a:latin typeface="+mn-lt"/>
              </a:rPr>
              <a:t>Speech-shaped noise masker </a:t>
            </a:r>
          </a:p>
          <a:p>
            <a:pPr algn="ctr" defTabSz="914400"/>
            <a:r>
              <a:rPr lang="en-US" sz="2000" dirty="0">
                <a:solidFill>
                  <a:srgbClr val="FEDFC1"/>
                </a:solidFill>
                <a:latin typeface="+mn-lt"/>
              </a:rPr>
              <a:t>+</a:t>
            </a:r>
          </a:p>
          <a:p>
            <a:pPr algn="ctr" defTabSz="914400"/>
            <a:r>
              <a:rPr lang="en-US" sz="2000" dirty="0">
                <a:solidFill>
                  <a:srgbClr val="FEDFC1"/>
                </a:solidFill>
                <a:latin typeface="+mn-lt"/>
              </a:rPr>
              <a:t> Meaningful target sentences</a:t>
            </a:r>
          </a:p>
        </p:txBody>
      </p:sp>
      <p:sp>
        <p:nvSpPr>
          <p:cNvPr id="14" name="Title 1">
            <a:extLst>
              <a:ext uri="{FF2B5EF4-FFF2-40B4-BE49-F238E27FC236}">
                <a16:creationId xmlns:a16="http://schemas.microsoft.com/office/drawing/2014/main" id="{E2B6EFFF-D518-5B18-5AC7-AD485268CA63}"/>
              </a:ext>
            </a:extLst>
          </p:cNvPr>
          <p:cNvSpPr txBox="1">
            <a:spLocks/>
          </p:cNvSpPr>
          <p:nvPr/>
        </p:nvSpPr>
        <p:spPr>
          <a:xfrm>
            <a:off x="9033782" y="1847872"/>
            <a:ext cx="1828800" cy="1828800"/>
          </a:xfrm>
          <a:prstGeom prst="rect">
            <a:avLst/>
          </a:prstGeom>
          <a:solidFill>
            <a:srgbClr val="FEDFC1"/>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solidFill>
                  <a:srgbClr val="0033AD"/>
                </a:solidFill>
                <a:latin typeface="+mn-lt"/>
              </a:rPr>
              <a:t>Two-talker speech masker + </a:t>
            </a:r>
          </a:p>
          <a:p>
            <a:pPr algn="ctr" defTabSz="914400"/>
            <a:r>
              <a:rPr lang="en-US" sz="2000" dirty="0">
                <a:solidFill>
                  <a:srgbClr val="0033AD"/>
                </a:solidFill>
                <a:latin typeface="+mn-lt"/>
              </a:rPr>
              <a:t>Anomalous target sentences</a:t>
            </a:r>
          </a:p>
        </p:txBody>
      </p:sp>
      <p:sp>
        <p:nvSpPr>
          <p:cNvPr id="15" name="Title 1">
            <a:extLst>
              <a:ext uri="{FF2B5EF4-FFF2-40B4-BE49-F238E27FC236}">
                <a16:creationId xmlns:a16="http://schemas.microsoft.com/office/drawing/2014/main" id="{B054E2C3-26BE-4D62-02DC-6B4E94F172A4}"/>
              </a:ext>
            </a:extLst>
          </p:cNvPr>
          <p:cNvSpPr txBox="1">
            <a:spLocks/>
          </p:cNvSpPr>
          <p:nvPr/>
        </p:nvSpPr>
        <p:spPr>
          <a:xfrm>
            <a:off x="9033782" y="3721882"/>
            <a:ext cx="1828800" cy="1828800"/>
          </a:xfrm>
          <a:prstGeom prst="rect">
            <a:avLst/>
          </a:prstGeom>
          <a:solidFill>
            <a:srgbClr val="0033AD"/>
          </a:solidFill>
          <a:ln>
            <a:solidFill>
              <a:srgbClr val="FEDFC1"/>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solidFill>
                  <a:srgbClr val="FEDFC1"/>
                </a:solidFill>
                <a:latin typeface="+mn-lt"/>
              </a:rPr>
              <a:t>Speech-shaped noise masker </a:t>
            </a:r>
          </a:p>
          <a:p>
            <a:pPr algn="ctr" defTabSz="914400"/>
            <a:r>
              <a:rPr lang="en-US" sz="2000" dirty="0">
                <a:solidFill>
                  <a:srgbClr val="FEDFC1"/>
                </a:solidFill>
                <a:latin typeface="+mn-lt"/>
              </a:rPr>
              <a:t>+ </a:t>
            </a:r>
          </a:p>
          <a:p>
            <a:pPr algn="ctr" defTabSz="914400"/>
            <a:r>
              <a:rPr lang="en-US" sz="2000" dirty="0">
                <a:solidFill>
                  <a:srgbClr val="FEDFC1"/>
                </a:solidFill>
                <a:latin typeface="+mn-lt"/>
              </a:rPr>
              <a:t>Anomalous target sentences</a:t>
            </a:r>
          </a:p>
        </p:txBody>
      </p:sp>
      <p:sp>
        <p:nvSpPr>
          <p:cNvPr id="16" name="Title 1">
            <a:extLst>
              <a:ext uri="{FF2B5EF4-FFF2-40B4-BE49-F238E27FC236}">
                <a16:creationId xmlns:a16="http://schemas.microsoft.com/office/drawing/2014/main" id="{2456CA3E-8EB9-4B19-89B1-D77FE0DBC425}"/>
              </a:ext>
            </a:extLst>
          </p:cNvPr>
          <p:cNvSpPr txBox="1">
            <a:spLocks/>
          </p:cNvSpPr>
          <p:nvPr/>
        </p:nvSpPr>
        <p:spPr>
          <a:xfrm>
            <a:off x="7547882" y="1307318"/>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Four Listening Conditions</a:t>
            </a:r>
            <a:endParaRPr lang="en-US" sz="2000" b="1" dirty="0">
              <a:latin typeface="+mn-lt"/>
            </a:endParaRPr>
          </a:p>
        </p:txBody>
      </p:sp>
      <p:cxnSp>
        <p:nvCxnSpPr>
          <p:cNvPr id="17" name="Straight Connector 16">
            <a:extLst>
              <a:ext uri="{FF2B5EF4-FFF2-40B4-BE49-F238E27FC236}">
                <a16:creationId xmlns:a16="http://schemas.microsoft.com/office/drawing/2014/main" id="{D370D64B-83AF-3C8B-CA82-6D8BB890989C}"/>
              </a:ext>
            </a:extLst>
          </p:cNvPr>
          <p:cNvCxnSpPr>
            <a:cxnSpLocks/>
            <a:stCxn id="5" idx="2"/>
          </p:cNvCxnSpPr>
          <p:nvPr/>
        </p:nvCxnSpPr>
        <p:spPr>
          <a:xfrm>
            <a:off x="6095998" y="772297"/>
            <a:ext cx="6317" cy="5255699"/>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9CB2DE-BA4C-7D5C-134D-3538CED3169F}"/>
              </a:ext>
            </a:extLst>
          </p:cNvPr>
          <p:cNvSpPr txBox="1"/>
          <p:nvPr/>
        </p:nvSpPr>
        <p:spPr>
          <a:xfrm>
            <a:off x="626319" y="1351508"/>
            <a:ext cx="5076424" cy="4154984"/>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200" dirty="0">
                <a:solidFill>
                  <a:srgbClr val="0033AD"/>
                </a:solidFill>
              </a:rPr>
              <a:t>Speech recognition was measured in </a:t>
            </a:r>
            <a:r>
              <a:rPr lang="en-US" sz="2200" b="1" dirty="0">
                <a:solidFill>
                  <a:srgbClr val="0033AD"/>
                </a:solidFill>
              </a:rPr>
              <a:t>autistic</a:t>
            </a:r>
            <a:r>
              <a:rPr lang="en-US" sz="2200" dirty="0">
                <a:solidFill>
                  <a:srgbClr val="0033AD"/>
                </a:solidFill>
              </a:rPr>
              <a:t> and </a:t>
            </a:r>
            <a:r>
              <a:rPr lang="en-US" sz="2200" b="1" dirty="0">
                <a:solidFill>
                  <a:srgbClr val="0033AD"/>
                </a:solidFill>
              </a:rPr>
              <a:t>non-autistic</a:t>
            </a:r>
            <a:r>
              <a:rPr lang="en-US" sz="2200" dirty="0">
                <a:solidFill>
                  <a:srgbClr val="0033AD"/>
                </a:solidFill>
              </a:rPr>
              <a:t> young adults with normal hearing (NH)</a:t>
            </a:r>
          </a:p>
          <a:p>
            <a:pPr marL="342900" indent="-342900">
              <a:buFont typeface="Arial" panose="020B0604020202020204" pitchFamily="34" charset="0"/>
              <a:buChar char="•"/>
            </a:pPr>
            <a:r>
              <a:rPr lang="en-US" sz="2200" b="1" dirty="0">
                <a:solidFill>
                  <a:srgbClr val="0033AD"/>
                </a:solidFill>
              </a:rPr>
              <a:t>Target sentences </a:t>
            </a:r>
            <a:r>
              <a:rPr lang="en-US" sz="2200" dirty="0">
                <a:solidFill>
                  <a:srgbClr val="0033AD"/>
                </a:solidFill>
              </a:rPr>
              <a:t>were either semantically </a:t>
            </a:r>
            <a:r>
              <a:rPr lang="en-US" sz="2200" b="1" dirty="0">
                <a:solidFill>
                  <a:srgbClr val="0033AD"/>
                </a:solidFill>
              </a:rPr>
              <a:t>meaningful </a:t>
            </a:r>
            <a:r>
              <a:rPr lang="en-US" sz="2200" dirty="0">
                <a:solidFill>
                  <a:srgbClr val="0033AD"/>
                </a:solidFill>
              </a:rPr>
              <a:t>or </a:t>
            </a:r>
            <a:r>
              <a:rPr lang="en-US" sz="2200" b="1" dirty="0">
                <a:solidFill>
                  <a:srgbClr val="0033AD"/>
                </a:solidFill>
              </a:rPr>
              <a:t>anomalous</a:t>
            </a:r>
            <a:r>
              <a:rPr lang="en-US" sz="2200" dirty="0">
                <a:solidFill>
                  <a:srgbClr val="0033AD"/>
                </a:solidFill>
              </a:rPr>
              <a:t>, and </a:t>
            </a:r>
            <a:r>
              <a:rPr lang="en-US" sz="2200" b="1" dirty="0">
                <a:solidFill>
                  <a:srgbClr val="0033AD"/>
                </a:solidFill>
              </a:rPr>
              <a:t>maskers</a:t>
            </a:r>
            <a:r>
              <a:rPr lang="en-US" sz="2200" dirty="0">
                <a:solidFill>
                  <a:srgbClr val="0033AD"/>
                </a:solidFill>
              </a:rPr>
              <a:t> were either </a:t>
            </a:r>
            <a:r>
              <a:rPr lang="en-US" sz="2200" b="1" dirty="0">
                <a:solidFill>
                  <a:srgbClr val="0033AD"/>
                </a:solidFill>
              </a:rPr>
              <a:t>two-talker speech</a:t>
            </a:r>
            <a:r>
              <a:rPr lang="en-US" sz="2200" dirty="0">
                <a:solidFill>
                  <a:srgbClr val="0033AD"/>
                </a:solidFill>
              </a:rPr>
              <a:t> or </a:t>
            </a:r>
            <a:r>
              <a:rPr lang="en-US" sz="2200" b="1" dirty="0">
                <a:solidFill>
                  <a:srgbClr val="0033AD"/>
                </a:solidFill>
              </a:rPr>
              <a:t>speech-shaped noise</a:t>
            </a:r>
          </a:p>
          <a:p>
            <a:pPr marL="342900" indent="-342900">
              <a:buFont typeface="Arial" panose="020B0604020202020204" pitchFamily="34" charset="0"/>
              <a:buChar char="•"/>
            </a:pPr>
            <a:r>
              <a:rPr lang="en-US" sz="2200" dirty="0">
                <a:solidFill>
                  <a:srgbClr val="0033AD"/>
                </a:solidFill>
              </a:rPr>
              <a:t>Speech recognition was modeled based on group status (</a:t>
            </a:r>
            <a:r>
              <a:rPr lang="en-US" sz="2200" i="1" dirty="0">
                <a:solidFill>
                  <a:srgbClr val="0033AD"/>
                </a:solidFill>
              </a:rPr>
              <a:t>autism </a:t>
            </a:r>
            <a:r>
              <a:rPr lang="en-US" sz="2200" dirty="0">
                <a:solidFill>
                  <a:srgbClr val="0033AD"/>
                </a:solidFill>
              </a:rPr>
              <a:t>and </a:t>
            </a:r>
            <a:r>
              <a:rPr lang="en-US" sz="2200" i="1" dirty="0">
                <a:solidFill>
                  <a:srgbClr val="0033AD"/>
                </a:solidFill>
              </a:rPr>
              <a:t>non-autism</a:t>
            </a:r>
            <a:r>
              <a:rPr lang="en-US" sz="2200" dirty="0">
                <a:solidFill>
                  <a:srgbClr val="0033AD"/>
                </a:solidFill>
              </a:rPr>
              <a:t>), masker type (</a:t>
            </a:r>
            <a:r>
              <a:rPr lang="en-US" sz="2200" i="1" dirty="0">
                <a:solidFill>
                  <a:srgbClr val="0033AD"/>
                </a:solidFill>
              </a:rPr>
              <a:t>two-talker speech</a:t>
            </a:r>
            <a:r>
              <a:rPr lang="en-US" sz="2200" dirty="0">
                <a:solidFill>
                  <a:srgbClr val="0033AD"/>
                </a:solidFill>
              </a:rPr>
              <a:t> and </a:t>
            </a:r>
            <a:r>
              <a:rPr lang="en-US" sz="2200" i="1" dirty="0">
                <a:solidFill>
                  <a:srgbClr val="0033AD"/>
                </a:solidFill>
              </a:rPr>
              <a:t>speech-shaped noise</a:t>
            </a:r>
            <a:r>
              <a:rPr lang="en-US" sz="2200" dirty="0">
                <a:solidFill>
                  <a:srgbClr val="0033AD"/>
                </a:solidFill>
              </a:rPr>
              <a:t>), and target context (</a:t>
            </a:r>
            <a:r>
              <a:rPr lang="en-US" sz="2200" i="1" dirty="0">
                <a:solidFill>
                  <a:srgbClr val="0033AD"/>
                </a:solidFill>
              </a:rPr>
              <a:t>anomalous</a:t>
            </a:r>
            <a:r>
              <a:rPr lang="en-US" sz="2200" dirty="0">
                <a:solidFill>
                  <a:srgbClr val="0033AD"/>
                </a:solidFill>
              </a:rPr>
              <a:t> and </a:t>
            </a:r>
            <a:r>
              <a:rPr lang="en-US" sz="2200" i="1" dirty="0">
                <a:solidFill>
                  <a:srgbClr val="0033AD"/>
                </a:solidFill>
              </a:rPr>
              <a:t>meaningful</a:t>
            </a:r>
            <a:r>
              <a:rPr lang="en-US" sz="2200" dirty="0">
                <a:solidFill>
                  <a:srgbClr val="0033AD"/>
                </a:solidFill>
              </a:rPr>
              <a:t>) </a:t>
            </a:r>
          </a:p>
        </p:txBody>
      </p:sp>
    </p:spTree>
    <p:extLst>
      <p:ext uri="{BB962C8B-B14F-4D97-AF65-F5344CB8AC3E}">
        <p14:creationId xmlns:p14="http://schemas.microsoft.com/office/powerpoint/2010/main" val="215503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83C44E-4EB9-2A4E-99F9-016134A33839}"/>
              </a:ext>
            </a:extLst>
          </p:cNvPr>
          <p:cNvSpPr txBox="1"/>
          <p:nvPr/>
        </p:nvSpPr>
        <p:spPr>
          <a:xfrm>
            <a:off x="857248" y="1048653"/>
            <a:ext cx="10477500" cy="1815882"/>
          </a:xfrm>
          <a:prstGeom prst="rect">
            <a:avLst/>
          </a:prstGeom>
          <a:solidFill>
            <a:srgbClr val="FEDFC1"/>
          </a:solidFill>
          <a:ln>
            <a:solidFill>
              <a:srgbClr val="0033AD"/>
            </a:solidFill>
          </a:ln>
        </p:spPr>
        <p:txBody>
          <a:bodyPr wrap="square" rtlCol="0">
            <a:spAutoFit/>
          </a:bodyPr>
          <a:lstStyle/>
          <a:p>
            <a:r>
              <a:rPr lang="en-US" sz="2400" b="1" dirty="0">
                <a:solidFill>
                  <a:srgbClr val="0033AD"/>
                </a:solidFill>
              </a:rPr>
              <a:t>Target speech materials </a:t>
            </a:r>
            <a:r>
              <a:rPr lang="en-US" sz="2400" b="1" dirty="0">
                <a:solidFill>
                  <a:srgbClr val="0033AD"/>
                </a:solidFill>
                <a:sym typeface="Wingdings" pitchFamily="2" charset="2"/>
              </a:rPr>
              <a:t> </a:t>
            </a:r>
            <a:endParaRPr lang="en-US" sz="2400" b="1" dirty="0">
              <a:solidFill>
                <a:srgbClr val="0033AD"/>
              </a:solidFill>
            </a:endParaRPr>
          </a:p>
          <a:p>
            <a:pPr marL="342900" indent="-342900">
              <a:buFont typeface="Arial" panose="020B0604020202020204" pitchFamily="34" charset="0"/>
              <a:buChar char="•"/>
            </a:pPr>
            <a:r>
              <a:rPr lang="en-US" sz="2200" dirty="0">
                <a:solidFill>
                  <a:srgbClr val="0033AD"/>
                </a:solidFill>
              </a:rPr>
              <a:t>Target sentences from the revised Basic English Lexicon (BEL) sentence corpus (</a:t>
            </a:r>
            <a:r>
              <a:rPr lang="en-US" sz="2200" dirty="0" err="1">
                <a:solidFill>
                  <a:srgbClr val="0033AD"/>
                </a:solidFill>
                <a:latin typeface="+mn-lt"/>
                <a:ea typeface="Times New Roman" panose="02020603050405020304" pitchFamily="18" charset="0"/>
              </a:rPr>
              <a:t>Calandruccio</a:t>
            </a:r>
            <a:r>
              <a:rPr lang="en-US" sz="2200" dirty="0">
                <a:solidFill>
                  <a:srgbClr val="0033AD"/>
                </a:solidFill>
                <a:latin typeface="+mn-lt"/>
                <a:ea typeface="Times New Roman" panose="02020603050405020304" pitchFamily="18" charset="0"/>
              </a:rPr>
              <a:t> &amp; </a:t>
            </a:r>
            <a:r>
              <a:rPr lang="en-US" sz="2200" dirty="0" err="1">
                <a:solidFill>
                  <a:srgbClr val="0033AD"/>
                </a:solidFill>
                <a:latin typeface="+mn-lt"/>
                <a:ea typeface="Times New Roman" panose="02020603050405020304" pitchFamily="18" charset="0"/>
              </a:rPr>
              <a:t>Smiljanić</a:t>
            </a:r>
            <a:r>
              <a:rPr lang="en-US" sz="2200" dirty="0">
                <a:solidFill>
                  <a:srgbClr val="0033AD"/>
                </a:solidFill>
                <a:latin typeface="+mn-lt"/>
                <a:ea typeface="Times New Roman" panose="02020603050405020304" pitchFamily="18" charset="0"/>
              </a:rPr>
              <a:t>, 2012</a:t>
            </a:r>
            <a:r>
              <a:rPr lang="en-US" sz="2200" dirty="0">
                <a:solidFill>
                  <a:srgbClr val="0033AD"/>
                </a:solidFill>
                <a:latin typeface="+mn-lt"/>
              </a:rPr>
              <a:t> </a:t>
            </a:r>
            <a:r>
              <a:rPr lang="en-US" sz="2200" dirty="0">
                <a:solidFill>
                  <a:srgbClr val="0033AD"/>
                </a:solidFill>
              </a:rPr>
              <a:t>; O’Neill et al., 2020). </a:t>
            </a:r>
          </a:p>
          <a:p>
            <a:pPr marL="342900" indent="-342900">
              <a:buFont typeface="Arial" panose="020B0604020202020204" pitchFamily="34" charset="0"/>
              <a:buChar char="•"/>
            </a:pPr>
            <a:r>
              <a:rPr lang="en-US" sz="2200" dirty="0">
                <a:solidFill>
                  <a:srgbClr val="0033AD"/>
                </a:solidFill>
              </a:rPr>
              <a:t>Allows for the manipulation of the level of semantic context provided in the sentences while minimizing other syntactic and lexical differences between the sentence types</a:t>
            </a:r>
          </a:p>
        </p:txBody>
      </p:sp>
      <p:sp>
        <p:nvSpPr>
          <p:cNvPr id="101" name="Rounded Rectangle 100">
            <a:extLst>
              <a:ext uri="{FF2B5EF4-FFF2-40B4-BE49-F238E27FC236}">
                <a16:creationId xmlns:a16="http://schemas.microsoft.com/office/drawing/2014/main" id="{791D6F4B-A5BF-7A40-97AF-F6528023AE02}"/>
              </a:ext>
            </a:extLst>
          </p:cNvPr>
          <p:cNvSpPr/>
          <p:nvPr/>
        </p:nvSpPr>
        <p:spPr>
          <a:xfrm>
            <a:off x="1669529" y="3042432"/>
            <a:ext cx="9300617" cy="113411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ounded Rectangle 101">
            <a:extLst>
              <a:ext uri="{FF2B5EF4-FFF2-40B4-BE49-F238E27FC236}">
                <a16:creationId xmlns:a16="http://schemas.microsoft.com/office/drawing/2014/main" id="{40220F90-CD00-EF4E-846D-EF1845423240}"/>
              </a:ext>
            </a:extLst>
          </p:cNvPr>
          <p:cNvSpPr/>
          <p:nvPr/>
        </p:nvSpPr>
        <p:spPr>
          <a:xfrm>
            <a:off x="1669529" y="4481140"/>
            <a:ext cx="9300617" cy="113411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FC2273BB-D27D-274B-87AF-75ABE16BEDF6}"/>
              </a:ext>
            </a:extLst>
          </p:cNvPr>
          <p:cNvSpPr/>
          <p:nvPr/>
        </p:nvSpPr>
        <p:spPr>
          <a:xfrm>
            <a:off x="1221854" y="3162727"/>
            <a:ext cx="895350" cy="881062"/>
          </a:xfrm>
          <a:prstGeom prst="ellipse">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r>
              <a:rPr lang="en-US" sz="2400" dirty="0">
                <a:solidFill>
                  <a:schemeClr val="tx1"/>
                </a:solidFill>
                <a:latin typeface="Calibri" panose="020F0502020204030204" pitchFamily="34" charset="0"/>
                <a:cs typeface="Calibri" panose="020F0502020204030204" pitchFamily="34" charset="0"/>
              </a:rPr>
              <a:t>M</a:t>
            </a:r>
          </a:p>
        </p:txBody>
      </p:sp>
      <p:sp>
        <p:nvSpPr>
          <p:cNvPr id="105" name="Oval 104">
            <a:extLst>
              <a:ext uri="{FF2B5EF4-FFF2-40B4-BE49-F238E27FC236}">
                <a16:creationId xmlns:a16="http://schemas.microsoft.com/office/drawing/2014/main" id="{990F5451-E89D-0D4E-B26D-DFCD18E63B97}"/>
              </a:ext>
            </a:extLst>
          </p:cNvPr>
          <p:cNvSpPr/>
          <p:nvPr/>
        </p:nvSpPr>
        <p:spPr>
          <a:xfrm>
            <a:off x="1221854" y="4607666"/>
            <a:ext cx="895350" cy="881062"/>
          </a:xfrm>
          <a:prstGeom prst="ellipse">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r>
              <a:rPr lang="en-US" sz="2400" dirty="0">
                <a:solidFill>
                  <a:schemeClr val="tx1"/>
                </a:solidFill>
                <a:latin typeface="Calibri" panose="020F0502020204030204" pitchFamily="34" charset="0"/>
                <a:cs typeface="Calibri" panose="020F0502020204030204" pitchFamily="34" charset="0"/>
              </a:rPr>
              <a:t>A</a:t>
            </a:r>
          </a:p>
        </p:txBody>
      </p:sp>
      <p:sp>
        <p:nvSpPr>
          <p:cNvPr id="107" name="7 CuadroTexto">
            <a:extLst>
              <a:ext uri="{FF2B5EF4-FFF2-40B4-BE49-F238E27FC236}">
                <a16:creationId xmlns:a16="http://schemas.microsoft.com/office/drawing/2014/main" id="{17151BF8-CFC4-9E4C-A0C7-A21B58A42683}"/>
              </a:ext>
            </a:extLst>
          </p:cNvPr>
          <p:cNvSpPr txBox="1">
            <a:spLocks noChangeArrowheads="1"/>
          </p:cNvSpPr>
          <p:nvPr/>
        </p:nvSpPr>
        <p:spPr bwMode="auto">
          <a:xfrm>
            <a:off x="2277755" y="3361141"/>
            <a:ext cx="8364845"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lnSpc>
                <a:spcPts val="1738"/>
              </a:lnSpc>
            </a:pPr>
            <a:r>
              <a:rPr lang="en-US" altLang="en-US" sz="2200" dirty="0">
                <a:solidFill>
                  <a:schemeClr val="bg1"/>
                </a:solidFill>
                <a:latin typeface="+mn-lt"/>
              </a:rPr>
              <a:t>Semantically </a:t>
            </a:r>
            <a:r>
              <a:rPr lang="en-US" altLang="en-US" sz="2200" i="1" dirty="0">
                <a:solidFill>
                  <a:schemeClr val="bg1"/>
                </a:solidFill>
                <a:latin typeface="+mn-lt"/>
              </a:rPr>
              <a:t>meaningful </a:t>
            </a:r>
            <a:r>
              <a:rPr lang="en-US" altLang="en-US" sz="2200" dirty="0">
                <a:solidFill>
                  <a:schemeClr val="bg1"/>
                </a:solidFill>
                <a:latin typeface="+mn-lt"/>
              </a:rPr>
              <a:t>(predictable) sentences </a:t>
            </a:r>
            <a:r>
              <a:rPr lang="en-US" altLang="en-US" sz="2200" dirty="0">
                <a:solidFill>
                  <a:schemeClr val="bg1"/>
                </a:solidFill>
                <a:latin typeface="+mn-lt"/>
                <a:sym typeface="Wingdings" pitchFamily="2" charset="2"/>
              </a:rPr>
              <a:t></a:t>
            </a:r>
            <a:endParaRPr lang="en-US" altLang="en-US" sz="2200" dirty="0">
              <a:solidFill>
                <a:schemeClr val="bg1"/>
              </a:solidFill>
              <a:latin typeface="+mn-lt"/>
            </a:endParaRPr>
          </a:p>
          <a:p>
            <a:pPr eaLnBrk="1" hangingPunct="1">
              <a:lnSpc>
                <a:spcPts val="1738"/>
              </a:lnSpc>
            </a:pPr>
            <a:r>
              <a:rPr lang="en-US" sz="2200" dirty="0">
                <a:solidFill>
                  <a:schemeClr val="bg1"/>
                </a:solidFill>
                <a:latin typeface="+mn-lt"/>
              </a:rPr>
              <a:t>Ex: “The </a:t>
            </a:r>
            <a:r>
              <a:rPr lang="en-US" sz="2200" u="sng" dirty="0">
                <a:solidFill>
                  <a:schemeClr val="bg1"/>
                </a:solidFill>
                <a:latin typeface="+mn-lt"/>
              </a:rPr>
              <a:t>professor</a:t>
            </a:r>
            <a:r>
              <a:rPr lang="en-US" sz="2200" dirty="0">
                <a:solidFill>
                  <a:schemeClr val="bg1"/>
                </a:solidFill>
                <a:latin typeface="+mn-lt"/>
              </a:rPr>
              <a:t> </a:t>
            </a:r>
            <a:r>
              <a:rPr lang="en-US" sz="2200" u="sng" dirty="0">
                <a:solidFill>
                  <a:schemeClr val="bg1"/>
                </a:solidFill>
                <a:latin typeface="+mn-lt"/>
              </a:rPr>
              <a:t>gave</a:t>
            </a:r>
            <a:r>
              <a:rPr lang="en-US" sz="2200" dirty="0">
                <a:solidFill>
                  <a:schemeClr val="bg1"/>
                </a:solidFill>
                <a:latin typeface="+mn-lt"/>
              </a:rPr>
              <a:t> an </a:t>
            </a:r>
            <a:r>
              <a:rPr lang="en-US" sz="2200" u="sng" dirty="0">
                <a:solidFill>
                  <a:schemeClr val="bg1"/>
                </a:solidFill>
                <a:latin typeface="+mn-lt"/>
              </a:rPr>
              <a:t>unfair</a:t>
            </a:r>
            <a:r>
              <a:rPr lang="en-US" sz="2200" dirty="0">
                <a:solidFill>
                  <a:schemeClr val="bg1"/>
                </a:solidFill>
                <a:latin typeface="+mn-lt"/>
              </a:rPr>
              <a:t> </a:t>
            </a:r>
            <a:r>
              <a:rPr lang="en-US" sz="2200" u="sng" dirty="0">
                <a:solidFill>
                  <a:schemeClr val="bg1"/>
                </a:solidFill>
                <a:latin typeface="+mn-lt"/>
              </a:rPr>
              <a:t>grade</a:t>
            </a:r>
            <a:r>
              <a:rPr lang="en-US" sz="2200" dirty="0">
                <a:solidFill>
                  <a:schemeClr val="bg1"/>
                </a:solidFill>
                <a:latin typeface="+mn-lt"/>
              </a:rPr>
              <a:t>” (scorable keywords underlined)</a:t>
            </a:r>
            <a:r>
              <a:rPr lang="en-US" sz="2200" dirty="0">
                <a:latin typeface="+mn-lt"/>
              </a:rPr>
              <a:t> </a:t>
            </a:r>
            <a:endParaRPr lang="en-US" altLang="en-US" sz="2200" dirty="0">
              <a:solidFill>
                <a:schemeClr val="bg1"/>
              </a:solidFill>
              <a:latin typeface="+mn-lt"/>
            </a:endParaRPr>
          </a:p>
        </p:txBody>
      </p:sp>
      <p:sp>
        <p:nvSpPr>
          <p:cNvPr id="108" name="7 CuadroTexto">
            <a:extLst>
              <a:ext uri="{FF2B5EF4-FFF2-40B4-BE49-F238E27FC236}">
                <a16:creationId xmlns:a16="http://schemas.microsoft.com/office/drawing/2014/main" id="{819AAF98-58B9-5E41-9DC3-FC963BB50541}"/>
              </a:ext>
            </a:extLst>
          </p:cNvPr>
          <p:cNvSpPr txBox="1">
            <a:spLocks noChangeArrowheads="1"/>
          </p:cNvSpPr>
          <p:nvPr/>
        </p:nvSpPr>
        <p:spPr bwMode="auto">
          <a:xfrm>
            <a:off x="2277755" y="4774615"/>
            <a:ext cx="8244715"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eaLnBrk="1" hangingPunct="1">
              <a:lnSpc>
                <a:spcPts val="1738"/>
              </a:lnSpc>
            </a:pPr>
            <a:r>
              <a:rPr lang="en-US" altLang="en-US" sz="2200" dirty="0">
                <a:solidFill>
                  <a:schemeClr val="bg1"/>
                </a:solidFill>
                <a:cs typeface="Calibri" panose="020F0502020204030204" pitchFamily="34" charset="0"/>
              </a:rPr>
              <a:t>Semantically </a:t>
            </a:r>
            <a:r>
              <a:rPr lang="en-US" altLang="en-US" sz="2200" i="1" dirty="0">
                <a:solidFill>
                  <a:schemeClr val="bg1"/>
                </a:solidFill>
                <a:cs typeface="Calibri" panose="020F0502020204030204" pitchFamily="34" charset="0"/>
              </a:rPr>
              <a:t>anomalous</a:t>
            </a:r>
            <a:r>
              <a:rPr lang="en-US" altLang="en-US" sz="2200" dirty="0">
                <a:solidFill>
                  <a:schemeClr val="bg1"/>
                </a:solidFill>
                <a:cs typeface="Calibri" panose="020F0502020204030204" pitchFamily="34" charset="0"/>
              </a:rPr>
              <a:t> (nonsensical) sentences </a:t>
            </a:r>
            <a:r>
              <a:rPr lang="en-US" altLang="en-US" sz="2200" dirty="0">
                <a:solidFill>
                  <a:schemeClr val="bg1"/>
                </a:solidFill>
                <a:cs typeface="Calibri" panose="020F0502020204030204" pitchFamily="34" charset="0"/>
                <a:sym typeface="Wingdings" pitchFamily="2" charset="2"/>
              </a:rPr>
              <a:t></a:t>
            </a:r>
            <a:endParaRPr lang="en-US" altLang="en-US" sz="2200" dirty="0">
              <a:solidFill>
                <a:schemeClr val="bg1"/>
              </a:solidFill>
              <a:cs typeface="Calibri" panose="020F0502020204030204" pitchFamily="34" charset="0"/>
            </a:endParaRPr>
          </a:p>
          <a:p>
            <a:pPr eaLnBrk="1" hangingPunct="1">
              <a:lnSpc>
                <a:spcPts val="1738"/>
              </a:lnSpc>
            </a:pPr>
            <a:r>
              <a:rPr lang="en-US" sz="2200" dirty="0">
                <a:solidFill>
                  <a:schemeClr val="bg1"/>
                </a:solidFill>
                <a:cs typeface="Calibri" panose="020F0502020204030204" pitchFamily="34" charset="0"/>
              </a:rPr>
              <a:t>Ex: “The </a:t>
            </a:r>
            <a:r>
              <a:rPr lang="en-US" sz="2200" u="sng" dirty="0">
                <a:solidFill>
                  <a:schemeClr val="bg1"/>
                </a:solidFill>
                <a:cs typeface="Calibri" panose="020F0502020204030204" pitchFamily="34" charset="0"/>
              </a:rPr>
              <a:t>windows</a:t>
            </a:r>
            <a:r>
              <a:rPr lang="en-US" sz="2200" dirty="0">
                <a:solidFill>
                  <a:schemeClr val="bg1"/>
                </a:solidFill>
                <a:cs typeface="Calibri" panose="020F0502020204030204" pitchFamily="34" charset="0"/>
              </a:rPr>
              <a:t> </a:t>
            </a:r>
            <a:r>
              <a:rPr lang="en-US" sz="2200" u="sng" dirty="0">
                <a:solidFill>
                  <a:schemeClr val="bg1"/>
                </a:solidFill>
                <a:cs typeface="Calibri" panose="020F0502020204030204" pitchFamily="34" charset="0"/>
              </a:rPr>
              <a:t>learned</a:t>
            </a:r>
            <a:r>
              <a:rPr lang="en-US" sz="2200" dirty="0">
                <a:solidFill>
                  <a:schemeClr val="bg1"/>
                </a:solidFill>
                <a:cs typeface="Calibri" panose="020F0502020204030204" pitchFamily="34" charset="0"/>
              </a:rPr>
              <a:t> in </a:t>
            </a:r>
            <a:r>
              <a:rPr lang="en-US" sz="2200" u="sng" dirty="0">
                <a:solidFill>
                  <a:schemeClr val="bg1"/>
                </a:solidFill>
                <a:cs typeface="Calibri" panose="020F0502020204030204" pitchFamily="34" charset="0"/>
              </a:rPr>
              <a:t>brown</a:t>
            </a:r>
            <a:r>
              <a:rPr lang="en-US" sz="2200" dirty="0">
                <a:solidFill>
                  <a:schemeClr val="bg1"/>
                </a:solidFill>
                <a:cs typeface="Calibri" panose="020F0502020204030204" pitchFamily="34" charset="0"/>
              </a:rPr>
              <a:t> </a:t>
            </a:r>
            <a:r>
              <a:rPr lang="en-US" sz="2200" u="sng" dirty="0">
                <a:solidFill>
                  <a:schemeClr val="bg1"/>
                </a:solidFill>
                <a:cs typeface="Calibri" panose="020F0502020204030204" pitchFamily="34" charset="0"/>
              </a:rPr>
              <a:t>secretary</a:t>
            </a:r>
            <a:r>
              <a:rPr lang="en-US" sz="2200" dirty="0">
                <a:solidFill>
                  <a:schemeClr val="bg1"/>
                </a:solidFill>
                <a:cs typeface="Calibri" panose="020F0502020204030204" pitchFamily="34" charset="0"/>
              </a:rPr>
              <a:t>” (keywords underlined)</a:t>
            </a:r>
            <a:endParaRPr lang="en-US" altLang="en-US" sz="2200" dirty="0">
              <a:solidFill>
                <a:schemeClr val="bg1"/>
              </a:solidFill>
              <a:cs typeface="Calibri" panose="020F0502020204030204" pitchFamily="34" charset="0"/>
            </a:endParaRPr>
          </a:p>
        </p:txBody>
      </p:sp>
      <p:sp>
        <p:nvSpPr>
          <p:cNvPr id="4" name="TextBox 3">
            <a:extLst>
              <a:ext uri="{FF2B5EF4-FFF2-40B4-BE49-F238E27FC236}">
                <a16:creationId xmlns:a16="http://schemas.microsoft.com/office/drawing/2014/main" id="{20B29F50-A2C3-F727-6A75-301BFCD22A1C}"/>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5" name="Picture 4" descr="Text&#10;&#10;Description automatically generated with medium confidence">
            <a:extLst>
              <a:ext uri="{FF2B5EF4-FFF2-40B4-BE49-F238E27FC236}">
                <a16:creationId xmlns:a16="http://schemas.microsoft.com/office/drawing/2014/main" id="{94D837B3-2F34-4D7E-51CC-ACD142A52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028C685A-7458-D1AF-C9A9-B99374B6D347}"/>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2" name="Title 1">
            <a:extLst>
              <a:ext uri="{FF2B5EF4-FFF2-40B4-BE49-F238E27FC236}">
                <a16:creationId xmlns:a16="http://schemas.microsoft.com/office/drawing/2014/main" id="{A10B3871-4C19-742A-FC95-5B715C8D2AC6}"/>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Speech Recognition Task: </a:t>
            </a:r>
            <a:r>
              <a:rPr lang="en-US" sz="3400" b="1" dirty="0"/>
              <a:t>Target Speech</a:t>
            </a:r>
          </a:p>
        </p:txBody>
      </p:sp>
    </p:spTree>
    <p:extLst>
      <p:ext uri="{BB962C8B-B14F-4D97-AF65-F5344CB8AC3E}">
        <p14:creationId xmlns:p14="http://schemas.microsoft.com/office/powerpoint/2010/main" val="207916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0E832-9EF2-436F-B588-93DBBEAFF94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757449D-2CD9-EAA5-324C-1C32E655963A}"/>
              </a:ext>
            </a:extLst>
          </p:cNvPr>
          <p:cNvSpPr txBox="1"/>
          <p:nvPr/>
        </p:nvSpPr>
        <p:spPr>
          <a:xfrm>
            <a:off x="857248" y="1048653"/>
            <a:ext cx="10477500" cy="1815882"/>
          </a:xfrm>
          <a:prstGeom prst="rect">
            <a:avLst/>
          </a:prstGeom>
          <a:solidFill>
            <a:srgbClr val="FEDFC1"/>
          </a:solidFill>
          <a:ln>
            <a:solidFill>
              <a:srgbClr val="0033AD"/>
            </a:solidFill>
          </a:ln>
        </p:spPr>
        <p:txBody>
          <a:bodyPr wrap="square" rtlCol="0">
            <a:spAutoFit/>
          </a:bodyPr>
          <a:lstStyle/>
          <a:p>
            <a:r>
              <a:rPr lang="en-US" sz="2400" b="1" dirty="0">
                <a:solidFill>
                  <a:srgbClr val="0033AD"/>
                </a:solidFill>
              </a:rPr>
              <a:t>Target speech materials </a:t>
            </a:r>
            <a:r>
              <a:rPr lang="en-US" sz="2400" b="1" dirty="0">
                <a:solidFill>
                  <a:srgbClr val="0033AD"/>
                </a:solidFill>
                <a:sym typeface="Wingdings" pitchFamily="2" charset="2"/>
              </a:rPr>
              <a:t> </a:t>
            </a:r>
            <a:endParaRPr lang="en-US" sz="2400" b="1" dirty="0">
              <a:solidFill>
                <a:srgbClr val="0033AD"/>
              </a:solidFill>
            </a:endParaRPr>
          </a:p>
          <a:p>
            <a:pPr marL="342900" indent="-342900">
              <a:buFont typeface="Arial" panose="020B0604020202020204" pitchFamily="34" charset="0"/>
              <a:buChar char="•"/>
            </a:pPr>
            <a:r>
              <a:rPr lang="en-US" sz="2200" dirty="0">
                <a:solidFill>
                  <a:srgbClr val="0033AD"/>
                </a:solidFill>
              </a:rPr>
              <a:t>Target sentences from the revised Basic English Lexicon (BEL) sentence corpus (</a:t>
            </a:r>
            <a:r>
              <a:rPr lang="en-US" sz="2200" dirty="0" err="1">
                <a:solidFill>
                  <a:srgbClr val="0033AD"/>
                </a:solidFill>
                <a:latin typeface="+mn-lt"/>
                <a:ea typeface="Times New Roman" panose="02020603050405020304" pitchFamily="18" charset="0"/>
              </a:rPr>
              <a:t>Calandruccio</a:t>
            </a:r>
            <a:r>
              <a:rPr lang="en-US" sz="2200" dirty="0">
                <a:solidFill>
                  <a:srgbClr val="0033AD"/>
                </a:solidFill>
                <a:latin typeface="+mn-lt"/>
                <a:ea typeface="Times New Roman" panose="02020603050405020304" pitchFamily="18" charset="0"/>
              </a:rPr>
              <a:t> &amp; </a:t>
            </a:r>
            <a:r>
              <a:rPr lang="en-US" sz="2200" dirty="0" err="1">
                <a:solidFill>
                  <a:srgbClr val="0033AD"/>
                </a:solidFill>
                <a:latin typeface="+mn-lt"/>
                <a:ea typeface="Times New Roman" panose="02020603050405020304" pitchFamily="18" charset="0"/>
              </a:rPr>
              <a:t>Smiljanić</a:t>
            </a:r>
            <a:r>
              <a:rPr lang="en-US" sz="2200" dirty="0">
                <a:solidFill>
                  <a:srgbClr val="0033AD"/>
                </a:solidFill>
                <a:latin typeface="+mn-lt"/>
                <a:ea typeface="Times New Roman" panose="02020603050405020304" pitchFamily="18" charset="0"/>
              </a:rPr>
              <a:t>, 2012</a:t>
            </a:r>
            <a:r>
              <a:rPr lang="en-US" sz="2200" dirty="0">
                <a:solidFill>
                  <a:srgbClr val="0033AD"/>
                </a:solidFill>
                <a:latin typeface="+mn-lt"/>
              </a:rPr>
              <a:t> </a:t>
            </a:r>
            <a:r>
              <a:rPr lang="en-US" sz="2200" dirty="0">
                <a:solidFill>
                  <a:srgbClr val="0033AD"/>
                </a:solidFill>
              </a:rPr>
              <a:t>; O’Neill et al., 2020). </a:t>
            </a:r>
          </a:p>
          <a:p>
            <a:pPr marL="342900" indent="-342900">
              <a:buFont typeface="Arial" panose="020B0604020202020204" pitchFamily="34" charset="0"/>
              <a:buChar char="•"/>
            </a:pPr>
            <a:r>
              <a:rPr lang="en-US" sz="2200" dirty="0">
                <a:solidFill>
                  <a:srgbClr val="0033AD"/>
                </a:solidFill>
              </a:rPr>
              <a:t>Allows for the manipulation of the level of semantic context provided in the sentences while minimizing other syntactic and lexical differences between the sentence types</a:t>
            </a:r>
          </a:p>
        </p:txBody>
      </p:sp>
      <p:sp>
        <p:nvSpPr>
          <p:cNvPr id="4" name="TextBox 3">
            <a:extLst>
              <a:ext uri="{FF2B5EF4-FFF2-40B4-BE49-F238E27FC236}">
                <a16:creationId xmlns:a16="http://schemas.microsoft.com/office/drawing/2014/main" id="{8D188853-2E59-7DA2-22B4-AA75E922A1E5}"/>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5" name="Picture 4" descr="Text&#10;&#10;Description automatically generated with medium confidence">
            <a:extLst>
              <a:ext uri="{FF2B5EF4-FFF2-40B4-BE49-F238E27FC236}">
                <a16:creationId xmlns:a16="http://schemas.microsoft.com/office/drawing/2014/main" id="{EB4B8C45-15CE-C660-C97E-D34A1D48F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6" name="Picture 5" descr="Logo, company name&#10;&#10;Description automatically generated">
            <a:extLst>
              <a:ext uri="{FF2B5EF4-FFF2-40B4-BE49-F238E27FC236}">
                <a16:creationId xmlns:a16="http://schemas.microsoft.com/office/drawing/2014/main" id="{CC478714-41B2-7496-58D4-734C445A0A4C}"/>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2" name="Title 1">
            <a:extLst>
              <a:ext uri="{FF2B5EF4-FFF2-40B4-BE49-F238E27FC236}">
                <a16:creationId xmlns:a16="http://schemas.microsoft.com/office/drawing/2014/main" id="{B5149A10-29F9-005C-CF85-C24AAAEC3DF5}"/>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Speech Recognition Task: </a:t>
            </a:r>
            <a:r>
              <a:rPr lang="en-US" sz="3400" b="1" dirty="0"/>
              <a:t>Target Speech</a:t>
            </a:r>
          </a:p>
        </p:txBody>
      </p:sp>
      <p:sp>
        <p:nvSpPr>
          <p:cNvPr id="3" name="Title 1">
            <a:extLst>
              <a:ext uri="{FF2B5EF4-FFF2-40B4-BE49-F238E27FC236}">
                <a16:creationId xmlns:a16="http://schemas.microsoft.com/office/drawing/2014/main" id="{20A5C818-F9B7-5279-4472-10FABEB61FC0}"/>
              </a:ext>
            </a:extLst>
          </p:cNvPr>
          <p:cNvSpPr txBox="1">
            <a:spLocks/>
          </p:cNvSpPr>
          <p:nvPr/>
        </p:nvSpPr>
        <p:spPr>
          <a:xfrm>
            <a:off x="560552" y="950194"/>
            <a:ext cx="10996447" cy="1976557"/>
          </a:xfrm>
          <a:prstGeom prst="rect">
            <a:avLst/>
          </a:prstGeom>
          <a:solidFill>
            <a:schemeClr val="bg1">
              <a:lumMod val="95000"/>
            </a:schemeClr>
          </a:solidFill>
          <a:ln>
            <a:solidFill>
              <a:schemeClr val="bg1">
                <a:lumMod val="95000"/>
              </a:schemeClr>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Fixed Target Talker </a:t>
            </a:r>
            <a:r>
              <a:rPr lang="en-US" sz="3400" dirty="0">
                <a:sym typeface="Wingdings" pitchFamily="2" charset="2"/>
              </a:rPr>
              <a:t> </a:t>
            </a:r>
            <a:endParaRPr lang="en-US" sz="3400" dirty="0"/>
          </a:p>
        </p:txBody>
      </p:sp>
      <p:pic>
        <p:nvPicPr>
          <p:cNvPr id="7" name="Graphic 6" descr="School girl with solid fill">
            <a:extLst>
              <a:ext uri="{FF2B5EF4-FFF2-40B4-BE49-F238E27FC236}">
                <a16:creationId xmlns:a16="http://schemas.microsoft.com/office/drawing/2014/main" id="{E0EDDDCB-FE1C-1B27-415D-0E5B0A75B1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5182" y="1390341"/>
            <a:ext cx="1045012" cy="1045012"/>
          </a:xfrm>
          <a:prstGeom prst="rect">
            <a:avLst/>
          </a:prstGeom>
        </p:spPr>
      </p:pic>
      <p:sp>
        <p:nvSpPr>
          <p:cNvPr id="8" name="Oval 7">
            <a:extLst>
              <a:ext uri="{FF2B5EF4-FFF2-40B4-BE49-F238E27FC236}">
                <a16:creationId xmlns:a16="http://schemas.microsoft.com/office/drawing/2014/main" id="{929EED57-4D67-DB0D-386E-F1761F4C76B3}"/>
              </a:ext>
            </a:extLst>
          </p:cNvPr>
          <p:cNvSpPr/>
          <p:nvPr/>
        </p:nvSpPr>
        <p:spPr>
          <a:xfrm>
            <a:off x="1221854" y="3162727"/>
            <a:ext cx="895350" cy="881062"/>
          </a:xfrm>
          <a:prstGeom prst="ellipse">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en-US" sz="2400" dirty="0">
              <a:solidFill>
                <a:schemeClr val="tx1"/>
              </a:solidFill>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3E004598-FFE7-AD6C-6F9F-6312D3A786D9}"/>
              </a:ext>
            </a:extLst>
          </p:cNvPr>
          <p:cNvSpPr/>
          <p:nvPr/>
        </p:nvSpPr>
        <p:spPr>
          <a:xfrm>
            <a:off x="1221854" y="4607666"/>
            <a:ext cx="895350" cy="881062"/>
          </a:xfrm>
          <a:prstGeom prst="ellipse">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en-US" sz="2400" dirty="0">
              <a:solidFill>
                <a:schemeClr val="tx1"/>
              </a:solidFill>
              <a:latin typeface="Calibri" panose="020F0502020204030204" pitchFamily="34" charset="0"/>
              <a:cs typeface="Calibri" panose="020F0502020204030204" pitchFamily="34" charset="0"/>
            </a:endParaRPr>
          </a:p>
        </p:txBody>
      </p:sp>
      <p:sp>
        <p:nvSpPr>
          <p:cNvPr id="10" name="Smiley Face 9">
            <a:extLst>
              <a:ext uri="{FF2B5EF4-FFF2-40B4-BE49-F238E27FC236}">
                <a16:creationId xmlns:a16="http://schemas.microsoft.com/office/drawing/2014/main" id="{444DF38D-F629-88FF-4A53-77FBDB5376B8}"/>
              </a:ext>
            </a:extLst>
          </p:cNvPr>
          <p:cNvSpPr/>
          <p:nvPr/>
        </p:nvSpPr>
        <p:spPr>
          <a:xfrm>
            <a:off x="7269308" y="3204827"/>
            <a:ext cx="877330" cy="790833"/>
          </a:xfrm>
          <a:prstGeom prst="smileyFace">
            <a:avLst>
              <a:gd name="adj" fmla="val 4653"/>
            </a:avLst>
          </a:prstGeom>
          <a:solidFill>
            <a:schemeClr val="bg2">
              <a:lumMod val="90000"/>
            </a:schemeClr>
          </a:solidFill>
          <a:ln w="3810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11" name="Freeform 164">
            <a:extLst>
              <a:ext uri="{FF2B5EF4-FFF2-40B4-BE49-F238E27FC236}">
                <a16:creationId xmlns:a16="http://schemas.microsoft.com/office/drawing/2014/main" id="{AC592688-23D7-FD48-73B7-61838C0FFBF0}"/>
              </a:ext>
            </a:extLst>
          </p:cNvPr>
          <p:cNvSpPr>
            <a:spLocks/>
          </p:cNvSpPr>
          <p:nvPr/>
        </p:nvSpPr>
        <p:spPr bwMode="auto">
          <a:xfrm>
            <a:off x="4166245" y="3021642"/>
            <a:ext cx="1035068" cy="685739"/>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64">
            <a:extLst>
              <a:ext uri="{FF2B5EF4-FFF2-40B4-BE49-F238E27FC236}">
                <a16:creationId xmlns:a16="http://schemas.microsoft.com/office/drawing/2014/main" id="{D4DDD197-2963-D2C5-6329-19A674191095}"/>
              </a:ext>
            </a:extLst>
          </p:cNvPr>
          <p:cNvSpPr>
            <a:spLocks/>
          </p:cNvSpPr>
          <p:nvPr/>
        </p:nvSpPr>
        <p:spPr bwMode="auto">
          <a:xfrm>
            <a:off x="4195293" y="3539169"/>
            <a:ext cx="1020544" cy="77227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64">
            <a:extLst>
              <a:ext uri="{FF2B5EF4-FFF2-40B4-BE49-F238E27FC236}">
                <a16:creationId xmlns:a16="http://schemas.microsoft.com/office/drawing/2014/main" id="{C941C1FD-D662-58A3-EADB-6B0D7023E6D0}"/>
              </a:ext>
            </a:extLst>
          </p:cNvPr>
          <p:cNvSpPr>
            <a:spLocks/>
          </p:cNvSpPr>
          <p:nvPr/>
        </p:nvSpPr>
        <p:spPr bwMode="auto">
          <a:xfrm>
            <a:off x="4180769" y="3270947"/>
            <a:ext cx="1020544" cy="77227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chemeClr val="accent2"/>
              </a:solidFill>
            </a:endParaRPr>
          </a:p>
        </p:txBody>
      </p:sp>
      <p:sp>
        <p:nvSpPr>
          <p:cNvPr id="15" name="Freeform 92">
            <a:extLst>
              <a:ext uri="{FF2B5EF4-FFF2-40B4-BE49-F238E27FC236}">
                <a16:creationId xmlns:a16="http://schemas.microsoft.com/office/drawing/2014/main" id="{3493E368-7447-0329-0245-646F571BC9BD}"/>
              </a:ext>
            </a:extLst>
          </p:cNvPr>
          <p:cNvSpPr>
            <a:spLocks noEditPoints="1"/>
          </p:cNvSpPr>
          <p:nvPr/>
        </p:nvSpPr>
        <p:spPr bwMode="auto">
          <a:xfrm>
            <a:off x="3426746" y="3260425"/>
            <a:ext cx="450782" cy="832104"/>
          </a:xfrm>
          <a:custGeom>
            <a:avLst/>
            <a:gdLst>
              <a:gd name="T0" fmla="*/ 62 w 68"/>
              <a:gd name="T1" fmla="*/ 108 h 120"/>
              <a:gd name="T2" fmla="*/ 44 w 68"/>
              <a:gd name="T3" fmla="*/ 108 h 120"/>
              <a:gd name="T4" fmla="*/ 44 w 68"/>
              <a:gd name="T5" fmla="*/ 94 h 120"/>
              <a:gd name="T6" fmla="*/ 64 w 68"/>
              <a:gd name="T7" fmla="*/ 66 h 120"/>
              <a:gd name="T8" fmla="*/ 64 w 68"/>
              <a:gd name="T9" fmla="*/ 31 h 120"/>
              <a:gd name="T10" fmla="*/ 34 w 68"/>
              <a:gd name="T11" fmla="*/ 0 h 120"/>
              <a:gd name="T12" fmla="*/ 4 w 68"/>
              <a:gd name="T13" fmla="*/ 31 h 120"/>
              <a:gd name="T14" fmla="*/ 4 w 68"/>
              <a:gd name="T15" fmla="*/ 66 h 120"/>
              <a:gd name="T16" fmla="*/ 24 w 68"/>
              <a:gd name="T17" fmla="*/ 94 h 120"/>
              <a:gd name="T18" fmla="*/ 24 w 68"/>
              <a:gd name="T19" fmla="*/ 108 h 120"/>
              <a:gd name="T20" fmla="*/ 6 w 68"/>
              <a:gd name="T21" fmla="*/ 108 h 120"/>
              <a:gd name="T22" fmla="*/ 0 w 68"/>
              <a:gd name="T23" fmla="*/ 114 h 120"/>
              <a:gd name="T24" fmla="*/ 6 w 68"/>
              <a:gd name="T25" fmla="*/ 120 h 120"/>
              <a:gd name="T26" fmla="*/ 62 w 68"/>
              <a:gd name="T27" fmla="*/ 120 h 120"/>
              <a:gd name="T28" fmla="*/ 68 w 68"/>
              <a:gd name="T29" fmla="*/ 114 h 120"/>
              <a:gd name="T30" fmla="*/ 62 w 68"/>
              <a:gd name="T31" fmla="*/ 108 h 120"/>
              <a:gd name="T32" fmla="*/ 34 w 68"/>
              <a:gd name="T33" fmla="*/ 8 h 120"/>
              <a:gd name="T34" fmla="*/ 48 w 68"/>
              <a:gd name="T35" fmla="*/ 22 h 120"/>
              <a:gd name="T36" fmla="*/ 34 w 68"/>
              <a:gd name="T37" fmla="*/ 36 h 120"/>
              <a:gd name="T38" fmla="*/ 20 w 68"/>
              <a:gd name="T39" fmla="*/ 22 h 120"/>
              <a:gd name="T40" fmla="*/ 34 w 68"/>
              <a:gd name="T41" fmla="*/ 8 h 120"/>
              <a:gd name="T42" fmla="*/ 12 w 68"/>
              <a:gd name="T43" fmla="*/ 66 h 120"/>
              <a:gd name="T44" fmla="*/ 34 w 68"/>
              <a:gd name="T45" fmla="*/ 44 h 120"/>
              <a:gd name="T46" fmla="*/ 56 w 68"/>
              <a:gd name="T47" fmla="*/ 66 h 120"/>
              <a:gd name="T48" fmla="*/ 34 w 68"/>
              <a:gd name="T49" fmla="*/ 88 h 120"/>
              <a:gd name="T50" fmla="*/ 12 w 68"/>
              <a:gd name="T51"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20">
                <a:moveTo>
                  <a:pt x="62" y="108"/>
                </a:moveTo>
                <a:cubicBezTo>
                  <a:pt x="44" y="108"/>
                  <a:pt x="44" y="108"/>
                  <a:pt x="44" y="108"/>
                </a:cubicBezTo>
                <a:cubicBezTo>
                  <a:pt x="44" y="94"/>
                  <a:pt x="44" y="94"/>
                  <a:pt x="44" y="94"/>
                </a:cubicBezTo>
                <a:cubicBezTo>
                  <a:pt x="56" y="90"/>
                  <a:pt x="64" y="79"/>
                  <a:pt x="64" y="66"/>
                </a:cubicBezTo>
                <a:cubicBezTo>
                  <a:pt x="64" y="31"/>
                  <a:pt x="64" y="31"/>
                  <a:pt x="64" y="31"/>
                </a:cubicBezTo>
                <a:cubicBezTo>
                  <a:pt x="64" y="14"/>
                  <a:pt x="51" y="0"/>
                  <a:pt x="34" y="0"/>
                </a:cubicBezTo>
                <a:cubicBezTo>
                  <a:pt x="18" y="0"/>
                  <a:pt x="4" y="14"/>
                  <a:pt x="4" y="31"/>
                </a:cubicBezTo>
                <a:cubicBezTo>
                  <a:pt x="4" y="66"/>
                  <a:pt x="4" y="66"/>
                  <a:pt x="4" y="66"/>
                </a:cubicBezTo>
                <a:cubicBezTo>
                  <a:pt x="4" y="79"/>
                  <a:pt x="12" y="90"/>
                  <a:pt x="24" y="94"/>
                </a:cubicBezTo>
                <a:cubicBezTo>
                  <a:pt x="24" y="108"/>
                  <a:pt x="24" y="108"/>
                  <a:pt x="24" y="108"/>
                </a:cubicBezTo>
                <a:cubicBezTo>
                  <a:pt x="6" y="108"/>
                  <a:pt x="6" y="108"/>
                  <a:pt x="6" y="108"/>
                </a:cubicBezTo>
                <a:cubicBezTo>
                  <a:pt x="3" y="108"/>
                  <a:pt x="0" y="111"/>
                  <a:pt x="0" y="114"/>
                </a:cubicBezTo>
                <a:cubicBezTo>
                  <a:pt x="0" y="117"/>
                  <a:pt x="3" y="120"/>
                  <a:pt x="6" y="120"/>
                </a:cubicBezTo>
                <a:cubicBezTo>
                  <a:pt x="62" y="120"/>
                  <a:pt x="62" y="120"/>
                  <a:pt x="62" y="120"/>
                </a:cubicBezTo>
                <a:cubicBezTo>
                  <a:pt x="66" y="120"/>
                  <a:pt x="68" y="117"/>
                  <a:pt x="68" y="114"/>
                </a:cubicBezTo>
                <a:cubicBezTo>
                  <a:pt x="68" y="111"/>
                  <a:pt x="66" y="108"/>
                  <a:pt x="62" y="108"/>
                </a:cubicBezTo>
                <a:close/>
                <a:moveTo>
                  <a:pt x="34" y="8"/>
                </a:moveTo>
                <a:cubicBezTo>
                  <a:pt x="42" y="8"/>
                  <a:pt x="48" y="14"/>
                  <a:pt x="48" y="22"/>
                </a:cubicBezTo>
                <a:cubicBezTo>
                  <a:pt x="48" y="30"/>
                  <a:pt x="42" y="36"/>
                  <a:pt x="34" y="36"/>
                </a:cubicBezTo>
                <a:cubicBezTo>
                  <a:pt x="26" y="36"/>
                  <a:pt x="20" y="30"/>
                  <a:pt x="20" y="22"/>
                </a:cubicBezTo>
                <a:cubicBezTo>
                  <a:pt x="20" y="14"/>
                  <a:pt x="26" y="8"/>
                  <a:pt x="34" y="8"/>
                </a:cubicBezTo>
                <a:close/>
                <a:moveTo>
                  <a:pt x="12" y="66"/>
                </a:moveTo>
                <a:cubicBezTo>
                  <a:pt x="12" y="54"/>
                  <a:pt x="22" y="44"/>
                  <a:pt x="34" y="44"/>
                </a:cubicBezTo>
                <a:cubicBezTo>
                  <a:pt x="46" y="44"/>
                  <a:pt x="56" y="54"/>
                  <a:pt x="56" y="66"/>
                </a:cubicBezTo>
                <a:cubicBezTo>
                  <a:pt x="56" y="78"/>
                  <a:pt x="46" y="88"/>
                  <a:pt x="34" y="88"/>
                </a:cubicBezTo>
                <a:cubicBezTo>
                  <a:pt x="22" y="88"/>
                  <a:pt x="12" y="78"/>
                  <a:pt x="12" y="6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Equal 15">
            <a:extLst>
              <a:ext uri="{FF2B5EF4-FFF2-40B4-BE49-F238E27FC236}">
                <a16:creationId xmlns:a16="http://schemas.microsoft.com/office/drawing/2014/main" id="{E956A6F1-C57D-C85B-1B26-7F1A53537737}"/>
              </a:ext>
            </a:extLst>
          </p:cNvPr>
          <p:cNvSpPr/>
          <p:nvPr/>
        </p:nvSpPr>
        <p:spPr>
          <a:xfrm>
            <a:off x="5633604" y="3245933"/>
            <a:ext cx="924790" cy="708623"/>
          </a:xfrm>
          <a:prstGeom prst="mathEqual">
            <a:avLst/>
          </a:prstGeom>
          <a:solidFill>
            <a:srgbClr val="0033AD"/>
          </a:solidFill>
          <a:ln>
            <a:solidFill>
              <a:srgbClr val="003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92">
            <a:extLst>
              <a:ext uri="{FF2B5EF4-FFF2-40B4-BE49-F238E27FC236}">
                <a16:creationId xmlns:a16="http://schemas.microsoft.com/office/drawing/2014/main" id="{B4829EFE-CDBB-ED7A-A9EF-06452774E761}"/>
              </a:ext>
            </a:extLst>
          </p:cNvPr>
          <p:cNvSpPr>
            <a:spLocks noEditPoints="1"/>
          </p:cNvSpPr>
          <p:nvPr/>
        </p:nvSpPr>
        <p:spPr bwMode="auto">
          <a:xfrm>
            <a:off x="3426746" y="4631797"/>
            <a:ext cx="450782" cy="832104"/>
          </a:xfrm>
          <a:custGeom>
            <a:avLst/>
            <a:gdLst>
              <a:gd name="T0" fmla="*/ 62 w 68"/>
              <a:gd name="T1" fmla="*/ 108 h 120"/>
              <a:gd name="T2" fmla="*/ 44 w 68"/>
              <a:gd name="T3" fmla="*/ 108 h 120"/>
              <a:gd name="T4" fmla="*/ 44 w 68"/>
              <a:gd name="T5" fmla="*/ 94 h 120"/>
              <a:gd name="T6" fmla="*/ 64 w 68"/>
              <a:gd name="T7" fmla="*/ 66 h 120"/>
              <a:gd name="T8" fmla="*/ 64 w 68"/>
              <a:gd name="T9" fmla="*/ 31 h 120"/>
              <a:gd name="T10" fmla="*/ 34 w 68"/>
              <a:gd name="T11" fmla="*/ 0 h 120"/>
              <a:gd name="T12" fmla="*/ 4 w 68"/>
              <a:gd name="T13" fmla="*/ 31 h 120"/>
              <a:gd name="T14" fmla="*/ 4 w 68"/>
              <a:gd name="T15" fmla="*/ 66 h 120"/>
              <a:gd name="T16" fmla="*/ 24 w 68"/>
              <a:gd name="T17" fmla="*/ 94 h 120"/>
              <a:gd name="T18" fmla="*/ 24 w 68"/>
              <a:gd name="T19" fmla="*/ 108 h 120"/>
              <a:gd name="T20" fmla="*/ 6 w 68"/>
              <a:gd name="T21" fmla="*/ 108 h 120"/>
              <a:gd name="T22" fmla="*/ 0 w 68"/>
              <a:gd name="T23" fmla="*/ 114 h 120"/>
              <a:gd name="T24" fmla="*/ 6 w 68"/>
              <a:gd name="T25" fmla="*/ 120 h 120"/>
              <a:gd name="T26" fmla="*/ 62 w 68"/>
              <a:gd name="T27" fmla="*/ 120 h 120"/>
              <a:gd name="T28" fmla="*/ 68 w 68"/>
              <a:gd name="T29" fmla="*/ 114 h 120"/>
              <a:gd name="T30" fmla="*/ 62 w 68"/>
              <a:gd name="T31" fmla="*/ 108 h 120"/>
              <a:gd name="T32" fmla="*/ 34 w 68"/>
              <a:gd name="T33" fmla="*/ 8 h 120"/>
              <a:gd name="T34" fmla="*/ 48 w 68"/>
              <a:gd name="T35" fmla="*/ 22 h 120"/>
              <a:gd name="T36" fmla="*/ 34 w 68"/>
              <a:gd name="T37" fmla="*/ 36 h 120"/>
              <a:gd name="T38" fmla="*/ 20 w 68"/>
              <a:gd name="T39" fmla="*/ 22 h 120"/>
              <a:gd name="T40" fmla="*/ 34 w 68"/>
              <a:gd name="T41" fmla="*/ 8 h 120"/>
              <a:gd name="T42" fmla="*/ 12 w 68"/>
              <a:gd name="T43" fmla="*/ 66 h 120"/>
              <a:gd name="T44" fmla="*/ 34 w 68"/>
              <a:gd name="T45" fmla="*/ 44 h 120"/>
              <a:gd name="T46" fmla="*/ 56 w 68"/>
              <a:gd name="T47" fmla="*/ 66 h 120"/>
              <a:gd name="T48" fmla="*/ 34 w 68"/>
              <a:gd name="T49" fmla="*/ 88 h 120"/>
              <a:gd name="T50" fmla="*/ 12 w 68"/>
              <a:gd name="T51"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20">
                <a:moveTo>
                  <a:pt x="62" y="108"/>
                </a:moveTo>
                <a:cubicBezTo>
                  <a:pt x="44" y="108"/>
                  <a:pt x="44" y="108"/>
                  <a:pt x="44" y="108"/>
                </a:cubicBezTo>
                <a:cubicBezTo>
                  <a:pt x="44" y="94"/>
                  <a:pt x="44" y="94"/>
                  <a:pt x="44" y="94"/>
                </a:cubicBezTo>
                <a:cubicBezTo>
                  <a:pt x="56" y="90"/>
                  <a:pt x="64" y="79"/>
                  <a:pt x="64" y="66"/>
                </a:cubicBezTo>
                <a:cubicBezTo>
                  <a:pt x="64" y="31"/>
                  <a:pt x="64" y="31"/>
                  <a:pt x="64" y="31"/>
                </a:cubicBezTo>
                <a:cubicBezTo>
                  <a:pt x="64" y="14"/>
                  <a:pt x="51" y="0"/>
                  <a:pt x="34" y="0"/>
                </a:cubicBezTo>
                <a:cubicBezTo>
                  <a:pt x="18" y="0"/>
                  <a:pt x="4" y="14"/>
                  <a:pt x="4" y="31"/>
                </a:cubicBezTo>
                <a:cubicBezTo>
                  <a:pt x="4" y="66"/>
                  <a:pt x="4" y="66"/>
                  <a:pt x="4" y="66"/>
                </a:cubicBezTo>
                <a:cubicBezTo>
                  <a:pt x="4" y="79"/>
                  <a:pt x="12" y="90"/>
                  <a:pt x="24" y="94"/>
                </a:cubicBezTo>
                <a:cubicBezTo>
                  <a:pt x="24" y="108"/>
                  <a:pt x="24" y="108"/>
                  <a:pt x="24" y="108"/>
                </a:cubicBezTo>
                <a:cubicBezTo>
                  <a:pt x="6" y="108"/>
                  <a:pt x="6" y="108"/>
                  <a:pt x="6" y="108"/>
                </a:cubicBezTo>
                <a:cubicBezTo>
                  <a:pt x="3" y="108"/>
                  <a:pt x="0" y="111"/>
                  <a:pt x="0" y="114"/>
                </a:cubicBezTo>
                <a:cubicBezTo>
                  <a:pt x="0" y="117"/>
                  <a:pt x="3" y="120"/>
                  <a:pt x="6" y="120"/>
                </a:cubicBezTo>
                <a:cubicBezTo>
                  <a:pt x="62" y="120"/>
                  <a:pt x="62" y="120"/>
                  <a:pt x="62" y="120"/>
                </a:cubicBezTo>
                <a:cubicBezTo>
                  <a:pt x="66" y="120"/>
                  <a:pt x="68" y="117"/>
                  <a:pt x="68" y="114"/>
                </a:cubicBezTo>
                <a:cubicBezTo>
                  <a:pt x="68" y="111"/>
                  <a:pt x="66" y="108"/>
                  <a:pt x="62" y="108"/>
                </a:cubicBezTo>
                <a:close/>
                <a:moveTo>
                  <a:pt x="34" y="8"/>
                </a:moveTo>
                <a:cubicBezTo>
                  <a:pt x="42" y="8"/>
                  <a:pt x="48" y="14"/>
                  <a:pt x="48" y="22"/>
                </a:cubicBezTo>
                <a:cubicBezTo>
                  <a:pt x="48" y="30"/>
                  <a:pt x="42" y="36"/>
                  <a:pt x="34" y="36"/>
                </a:cubicBezTo>
                <a:cubicBezTo>
                  <a:pt x="26" y="36"/>
                  <a:pt x="20" y="30"/>
                  <a:pt x="20" y="22"/>
                </a:cubicBezTo>
                <a:cubicBezTo>
                  <a:pt x="20" y="14"/>
                  <a:pt x="26" y="8"/>
                  <a:pt x="34" y="8"/>
                </a:cubicBezTo>
                <a:close/>
                <a:moveTo>
                  <a:pt x="12" y="66"/>
                </a:moveTo>
                <a:cubicBezTo>
                  <a:pt x="12" y="54"/>
                  <a:pt x="22" y="44"/>
                  <a:pt x="34" y="44"/>
                </a:cubicBezTo>
                <a:cubicBezTo>
                  <a:pt x="46" y="44"/>
                  <a:pt x="56" y="54"/>
                  <a:pt x="56" y="66"/>
                </a:cubicBezTo>
                <a:cubicBezTo>
                  <a:pt x="56" y="78"/>
                  <a:pt x="46" y="88"/>
                  <a:pt x="34" y="88"/>
                </a:cubicBezTo>
                <a:cubicBezTo>
                  <a:pt x="22" y="88"/>
                  <a:pt x="12" y="78"/>
                  <a:pt x="12" y="6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4">
            <a:extLst>
              <a:ext uri="{FF2B5EF4-FFF2-40B4-BE49-F238E27FC236}">
                <a16:creationId xmlns:a16="http://schemas.microsoft.com/office/drawing/2014/main" id="{3302604D-4F5C-EDCB-CD33-135E9F88BAFA}"/>
              </a:ext>
            </a:extLst>
          </p:cNvPr>
          <p:cNvSpPr>
            <a:spLocks/>
          </p:cNvSpPr>
          <p:nvPr/>
        </p:nvSpPr>
        <p:spPr bwMode="auto">
          <a:xfrm>
            <a:off x="4166245" y="4402363"/>
            <a:ext cx="1035068" cy="685739"/>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4">
            <a:extLst>
              <a:ext uri="{FF2B5EF4-FFF2-40B4-BE49-F238E27FC236}">
                <a16:creationId xmlns:a16="http://schemas.microsoft.com/office/drawing/2014/main" id="{D1D1BEE8-7601-0C40-65CA-B491A1615BD7}"/>
              </a:ext>
            </a:extLst>
          </p:cNvPr>
          <p:cNvSpPr>
            <a:spLocks/>
          </p:cNvSpPr>
          <p:nvPr/>
        </p:nvSpPr>
        <p:spPr bwMode="auto">
          <a:xfrm>
            <a:off x="4195293" y="4919890"/>
            <a:ext cx="1020544" cy="77227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4">
            <a:extLst>
              <a:ext uri="{FF2B5EF4-FFF2-40B4-BE49-F238E27FC236}">
                <a16:creationId xmlns:a16="http://schemas.microsoft.com/office/drawing/2014/main" id="{23298BA4-B4D8-6B5C-F1C4-29985A651C6F}"/>
              </a:ext>
            </a:extLst>
          </p:cNvPr>
          <p:cNvSpPr>
            <a:spLocks/>
          </p:cNvSpPr>
          <p:nvPr/>
        </p:nvSpPr>
        <p:spPr bwMode="auto">
          <a:xfrm>
            <a:off x="4180769" y="4651668"/>
            <a:ext cx="1020544" cy="77227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solidFill>
                <a:schemeClr val="accent2"/>
              </a:solidFill>
            </a:endParaRPr>
          </a:p>
        </p:txBody>
      </p:sp>
      <p:sp>
        <p:nvSpPr>
          <p:cNvPr id="21" name="Equal 20">
            <a:extLst>
              <a:ext uri="{FF2B5EF4-FFF2-40B4-BE49-F238E27FC236}">
                <a16:creationId xmlns:a16="http://schemas.microsoft.com/office/drawing/2014/main" id="{65C8F8A8-7ECC-B4A0-6781-F511F20D6CC5}"/>
              </a:ext>
            </a:extLst>
          </p:cNvPr>
          <p:cNvSpPr/>
          <p:nvPr/>
        </p:nvSpPr>
        <p:spPr>
          <a:xfrm>
            <a:off x="5646113" y="4551167"/>
            <a:ext cx="924790" cy="708623"/>
          </a:xfrm>
          <a:prstGeom prst="mathEqual">
            <a:avLst/>
          </a:prstGeom>
          <a:solidFill>
            <a:srgbClr val="0033AD"/>
          </a:solidFill>
          <a:ln>
            <a:solidFill>
              <a:srgbClr val="003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Smiley Face 21">
            <a:extLst>
              <a:ext uri="{FF2B5EF4-FFF2-40B4-BE49-F238E27FC236}">
                <a16:creationId xmlns:a16="http://schemas.microsoft.com/office/drawing/2014/main" id="{EDCC5DB3-12DA-D297-3DF7-65F4813A722E}"/>
              </a:ext>
            </a:extLst>
          </p:cNvPr>
          <p:cNvSpPr/>
          <p:nvPr/>
        </p:nvSpPr>
        <p:spPr>
          <a:xfrm>
            <a:off x="7279402" y="4508601"/>
            <a:ext cx="877330" cy="790833"/>
          </a:xfrm>
          <a:prstGeom prst="smileyFace">
            <a:avLst>
              <a:gd name="adj" fmla="val -4653"/>
            </a:avLst>
          </a:prstGeom>
          <a:solidFill>
            <a:schemeClr val="bg2">
              <a:lumMod val="90000"/>
            </a:schemeClr>
          </a:solidFill>
          <a:ln w="3810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3" name="TextBox 22">
            <a:extLst>
              <a:ext uri="{FF2B5EF4-FFF2-40B4-BE49-F238E27FC236}">
                <a16:creationId xmlns:a16="http://schemas.microsoft.com/office/drawing/2014/main" id="{CF1CFFC1-5E62-B52C-14D8-73D4A40271A9}"/>
              </a:ext>
            </a:extLst>
          </p:cNvPr>
          <p:cNvSpPr txBox="1"/>
          <p:nvPr/>
        </p:nvSpPr>
        <p:spPr>
          <a:xfrm>
            <a:off x="8713159" y="3018351"/>
            <a:ext cx="2481321" cy="2677656"/>
          </a:xfrm>
          <a:prstGeom prst="rect">
            <a:avLst/>
          </a:prstGeom>
          <a:solidFill>
            <a:schemeClr val="bg1">
              <a:lumMod val="75000"/>
            </a:schemeClr>
          </a:solidFill>
          <a:ln>
            <a:solidFill>
              <a:srgbClr val="0033AD"/>
            </a:solidFill>
          </a:ln>
        </p:spPr>
        <p:txBody>
          <a:bodyPr wrap="square" rtlCol="0">
            <a:spAutoFit/>
          </a:bodyPr>
          <a:lstStyle/>
          <a:p>
            <a:r>
              <a:rPr lang="en-US" sz="2400" b="1" dirty="0"/>
              <a:t>SRTs: </a:t>
            </a:r>
          </a:p>
          <a:p>
            <a:r>
              <a:rPr lang="en-US" sz="2400" b="1" dirty="0"/>
              <a:t>Meaningful &gt; Anomalous…</a:t>
            </a:r>
          </a:p>
          <a:p>
            <a:r>
              <a:rPr lang="en-US" sz="2400" dirty="0"/>
              <a:t>But maybe not for autistic young adults based on prior literature??</a:t>
            </a:r>
          </a:p>
        </p:txBody>
      </p:sp>
      <p:sp>
        <p:nvSpPr>
          <p:cNvPr id="24" name="Freeform 164">
            <a:extLst>
              <a:ext uri="{FF2B5EF4-FFF2-40B4-BE49-F238E27FC236}">
                <a16:creationId xmlns:a16="http://schemas.microsoft.com/office/drawing/2014/main" id="{878F1BF7-378F-A15A-0EE7-ECAEF2AAB1D0}"/>
              </a:ext>
            </a:extLst>
          </p:cNvPr>
          <p:cNvSpPr>
            <a:spLocks/>
          </p:cNvSpPr>
          <p:nvPr/>
        </p:nvSpPr>
        <p:spPr bwMode="auto">
          <a:xfrm>
            <a:off x="1254109" y="3266980"/>
            <a:ext cx="819204" cy="705759"/>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solidFill>
                <a:schemeClr val="accent2"/>
              </a:solidFill>
            </a:endParaRPr>
          </a:p>
        </p:txBody>
      </p:sp>
      <p:sp>
        <p:nvSpPr>
          <p:cNvPr id="25" name="TextBox 24">
            <a:extLst>
              <a:ext uri="{FF2B5EF4-FFF2-40B4-BE49-F238E27FC236}">
                <a16:creationId xmlns:a16="http://schemas.microsoft.com/office/drawing/2014/main" id="{2718F99F-1147-0B1E-5687-BDFB8C4CE08B}"/>
              </a:ext>
            </a:extLst>
          </p:cNvPr>
          <p:cNvSpPr txBox="1"/>
          <p:nvPr/>
        </p:nvSpPr>
        <p:spPr>
          <a:xfrm>
            <a:off x="728189" y="4049866"/>
            <a:ext cx="1876465" cy="369332"/>
          </a:xfrm>
          <a:prstGeom prst="rect">
            <a:avLst/>
          </a:prstGeom>
          <a:solidFill>
            <a:schemeClr val="bg1">
              <a:lumMod val="75000"/>
            </a:schemeClr>
          </a:solidFill>
          <a:ln>
            <a:solidFill>
              <a:srgbClr val="0033AD"/>
            </a:solidFill>
          </a:ln>
        </p:spPr>
        <p:txBody>
          <a:bodyPr wrap="square" rtlCol="0">
            <a:spAutoFit/>
          </a:bodyPr>
          <a:lstStyle/>
          <a:p>
            <a:pPr algn="ctr"/>
            <a:r>
              <a:rPr lang="en-US" b="1" dirty="0"/>
              <a:t>Meaningful BEL</a:t>
            </a:r>
          </a:p>
        </p:txBody>
      </p:sp>
      <p:sp>
        <p:nvSpPr>
          <p:cNvPr id="26" name="Freeform 164">
            <a:extLst>
              <a:ext uri="{FF2B5EF4-FFF2-40B4-BE49-F238E27FC236}">
                <a16:creationId xmlns:a16="http://schemas.microsoft.com/office/drawing/2014/main" id="{4E73C618-2265-64FE-405E-C15897742FCD}"/>
              </a:ext>
            </a:extLst>
          </p:cNvPr>
          <p:cNvSpPr>
            <a:spLocks/>
          </p:cNvSpPr>
          <p:nvPr/>
        </p:nvSpPr>
        <p:spPr bwMode="auto">
          <a:xfrm>
            <a:off x="1251919" y="4694969"/>
            <a:ext cx="819204" cy="705759"/>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solidFill>
                <a:schemeClr val="accent2"/>
              </a:solidFill>
            </a:endParaRPr>
          </a:p>
        </p:txBody>
      </p:sp>
      <p:sp>
        <p:nvSpPr>
          <p:cNvPr id="27" name="TextBox 26">
            <a:extLst>
              <a:ext uri="{FF2B5EF4-FFF2-40B4-BE49-F238E27FC236}">
                <a16:creationId xmlns:a16="http://schemas.microsoft.com/office/drawing/2014/main" id="{258BB93D-512E-A624-E9CA-F24DE581142D}"/>
              </a:ext>
            </a:extLst>
          </p:cNvPr>
          <p:cNvSpPr txBox="1"/>
          <p:nvPr/>
        </p:nvSpPr>
        <p:spPr>
          <a:xfrm>
            <a:off x="731296" y="5490746"/>
            <a:ext cx="1876465" cy="369332"/>
          </a:xfrm>
          <a:prstGeom prst="rect">
            <a:avLst/>
          </a:prstGeom>
          <a:solidFill>
            <a:schemeClr val="bg1">
              <a:lumMod val="75000"/>
            </a:schemeClr>
          </a:solidFill>
          <a:ln>
            <a:solidFill>
              <a:srgbClr val="0033AD"/>
            </a:solidFill>
          </a:ln>
        </p:spPr>
        <p:txBody>
          <a:bodyPr wrap="square" rtlCol="0">
            <a:spAutoFit/>
          </a:bodyPr>
          <a:lstStyle/>
          <a:p>
            <a:pPr algn="ctr"/>
            <a:r>
              <a:rPr lang="en-US" b="1" dirty="0"/>
              <a:t>Anomalous BEL</a:t>
            </a:r>
          </a:p>
        </p:txBody>
      </p:sp>
    </p:spTree>
    <p:extLst>
      <p:ext uri="{BB962C8B-B14F-4D97-AF65-F5344CB8AC3E}">
        <p14:creationId xmlns:p14="http://schemas.microsoft.com/office/powerpoint/2010/main" val="20952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83C44E-4EB9-2A4E-99F9-016134A33839}"/>
              </a:ext>
            </a:extLst>
          </p:cNvPr>
          <p:cNvSpPr txBox="1"/>
          <p:nvPr/>
        </p:nvSpPr>
        <p:spPr>
          <a:xfrm>
            <a:off x="552449" y="1299589"/>
            <a:ext cx="4643786" cy="430887"/>
          </a:xfrm>
          <a:prstGeom prst="rect">
            <a:avLst/>
          </a:prstGeom>
          <a:solidFill>
            <a:schemeClr val="bg1">
              <a:lumMod val="75000"/>
            </a:schemeClr>
          </a:solidFill>
          <a:ln>
            <a:solidFill>
              <a:srgbClr val="0033AD"/>
            </a:solidFill>
          </a:ln>
        </p:spPr>
        <p:txBody>
          <a:bodyPr wrap="square" rtlCol="0">
            <a:spAutoFit/>
          </a:bodyPr>
          <a:lstStyle/>
          <a:p>
            <a:pPr algn="ctr"/>
            <a:r>
              <a:rPr lang="en-US" sz="2200" dirty="0"/>
              <a:t>Speech-shaped noise (SSN) masker</a:t>
            </a:r>
          </a:p>
        </p:txBody>
      </p:sp>
      <p:pic>
        <p:nvPicPr>
          <p:cNvPr id="7" name="Picture 6" descr="A picture containing text, bench, fence, outdoor&#10;&#10;Description automatically generated">
            <a:extLst>
              <a:ext uri="{FF2B5EF4-FFF2-40B4-BE49-F238E27FC236}">
                <a16:creationId xmlns:a16="http://schemas.microsoft.com/office/drawing/2014/main" id="{13286787-0907-A947-BFA7-22E916CE8181}"/>
              </a:ext>
            </a:extLst>
          </p:cNvPr>
          <p:cNvPicPr>
            <a:picLocks noChangeAspect="1"/>
          </p:cNvPicPr>
          <p:nvPr/>
        </p:nvPicPr>
        <p:blipFill rotWithShape="1">
          <a:blip r:embed="rId3">
            <a:extLst>
              <a:ext uri="{28A0092B-C50C-407E-A947-70E740481C1C}">
                <a14:useLocalDpi xmlns:a14="http://schemas.microsoft.com/office/drawing/2010/main" val="0"/>
              </a:ext>
            </a:extLst>
          </a:blip>
          <a:srcRect l="1485" r="2602"/>
          <a:stretch/>
        </p:blipFill>
        <p:spPr>
          <a:xfrm>
            <a:off x="552449" y="1898254"/>
            <a:ext cx="4643786" cy="3252004"/>
          </a:xfrm>
          <a:prstGeom prst="rect">
            <a:avLst/>
          </a:prstGeom>
        </p:spPr>
      </p:pic>
      <p:pic>
        <p:nvPicPr>
          <p:cNvPr id="8" name="Picture 7" descr="A picture containing text, outdoor, gun&#10;&#10;Description automatically generated">
            <a:extLst>
              <a:ext uri="{FF2B5EF4-FFF2-40B4-BE49-F238E27FC236}">
                <a16:creationId xmlns:a16="http://schemas.microsoft.com/office/drawing/2014/main" id="{99D6232C-B129-FF49-B44C-96E6E590AA64}"/>
              </a:ext>
            </a:extLst>
          </p:cNvPr>
          <p:cNvPicPr>
            <a:picLocks noChangeAspect="1"/>
          </p:cNvPicPr>
          <p:nvPr/>
        </p:nvPicPr>
        <p:blipFill rotWithShape="1">
          <a:blip r:embed="rId4">
            <a:extLst>
              <a:ext uri="{28A0092B-C50C-407E-A947-70E740481C1C}">
                <a14:useLocalDpi xmlns:a14="http://schemas.microsoft.com/office/drawing/2010/main" val="0"/>
              </a:ext>
            </a:extLst>
          </a:blip>
          <a:srcRect l="-274" r="1377"/>
          <a:stretch/>
        </p:blipFill>
        <p:spPr>
          <a:xfrm>
            <a:off x="6634536" y="1898254"/>
            <a:ext cx="4643786" cy="3252004"/>
          </a:xfrm>
          <a:prstGeom prst="rect">
            <a:avLst/>
          </a:prstGeom>
        </p:spPr>
      </p:pic>
      <p:sp>
        <p:nvSpPr>
          <p:cNvPr id="9" name="TextBox 8">
            <a:extLst>
              <a:ext uri="{FF2B5EF4-FFF2-40B4-BE49-F238E27FC236}">
                <a16:creationId xmlns:a16="http://schemas.microsoft.com/office/drawing/2014/main" id="{68F9BC30-5C46-5B41-AA57-8A9B76D2D28A}"/>
              </a:ext>
            </a:extLst>
          </p:cNvPr>
          <p:cNvSpPr txBox="1"/>
          <p:nvPr/>
        </p:nvSpPr>
        <p:spPr>
          <a:xfrm>
            <a:off x="6634536" y="1299588"/>
            <a:ext cx="4643786" cy="430887"/>
          </a:xfrm>
          <a:prstGeom prst="rect">
            <a:avLst/>
          </a:prstGeom>
          <a:solidFill>
            <a:schemeClr val="bg1">
              <a:lumMod val="75000"/>
            </a:schemeClr>
          </a:solidFill>
          <a:ln>
            <a:solidFill>
              <a:srgbClr val="0033AD"/>
            </a:solidFill>
          </a:ln>
        </p:spPr>
        <p:txBody>
          <a:bodyPr wrap="square" rtlCol="0">
            <a:spAutoFit/>
          </a:bodyPr>
          <a:lstStyle/>
          <a:p>
            <a:pPr algn="ctr"/>
            <a:r>
              <a:rPr lang="en-US" sz="2200" dirty="0"/>
              <a:t>Two-talker speech masker</a:t>
            </a:r>
          </a:p>
        </p:txBody>
      </p:sp>
      <p:sp>
        <p:nvSpPr>
          <p:cNvPr id="2" name="TextBox 1">
            <a:extLst>
              <a:ext uri="{FF2B5EF4-FFF2-40B4-BE49-F238E27FC236}">
                <a16:creationId xmlns:a16="http://schemas.microsoft.com/office/drawing/2014/main" id="{765EEEA9-127E-A366-6510-E4214C797A84}"/>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C9E916CA-734C-7A32-FA52-06E83576EA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E14E7EBA-A34B-8141-08FF-166601AF7652}"/>
              </a:ext>
            </a:extLst>
          </p:cNvPr>
          <p:cNvPicPr>
            <a:picLocks noChangeAspect="1"/>
          </p:cNvPicPr>
          <p:nvPr/>
        </p:nvPicPr>
        <p:blipFill rotWithShape="1">
          <a:blip r:embed="rId6"/>
          <a:srcRect l="6643" t="8960" r="6596" b="11139"/>
          <a:stretch/>
        </p:blipFill>
        <p:spPr>
          <a:xfrm>
            <a:off x="10532962" y="6027443"/>
            <a:ext cx="1671667" cy="846723"/>
          </a:xfrm>
          <a:prstGeom prst="rect">
            <a:avLst/>
          </a:prstGeom>
        </p:spPr>
      </p:pic>
      <p:sp>
        <p:nvSpPr>
          <p:cNvPr id="5" name="TextBox 4">
            <a:extLst>
              <a:ext uri="{FF2B5EF4-FFF2-40B4-BE49-F238E27FC236}">
                <a16:creationId xmlns:a16="http://schemas.microsoft.com/office/drawing/2014/main" id="{8F8FB08A-17F7-52FD-583E-42F44C94F40B}"/>
              </a:ext>
            </a:extLst>
          </p:cNvPr>
          <p:cNvSpPr txBox="1"/>
          <p:nvPr/>
        </p:nvSpPr>
        <p:spPr>
          <a:xfrm>
            <a:off x="999822" y="5191135"/>
            <a:ext cx="3749040" cy="704088"/>
          </a:xfrm>
          <a:prstGeom prst="rect">
            <a:avLst/>
          </a:prstGeom>
          <a:solidFill>
            <a:schemeClr val="bg1">
              <a:lumMod val="75000"/>
            </a:schemeClr>
          </a:solidFill>
          <a:ln>
            <a:solidFill>
              <a:srgbClr val="0033AD"/>
            </a:solidFill>
          </a:ln>
        </p:spPr>
        <p:txBody>
          <a:bodyPr wrap="square" rtlCol="0">
            <a:spAutoFit/>
          </a:bodyPr>
          <a:lstStyle/>
          <a:p>
            <a:pPr algn="ctr"/>
            <a:r>
              <a:rPr lang="en-US" sz="2000" b="1" dirty="0"/>
              <a:t>Energetic Masking </a:t>
            </a:r>
            <a:r>
              <a:rPr lang="en-US" sz="2000" dirty="0"/>
              <a:t>(EM) </a:t>
            </a:r>
            <a:r>
              <a:rPr lang="en-US" sz="2000" dirty="0">
                <a:sym typeface="Wingdings" pitchFamily="2" charset="2"/>
              </a:rPr>
              <a:t></a:t>
            </a:r>
            <a:endParaRPr lang="en-US" sz="2000" dirty="0"/>
          </a:p>
          <a:p>
            <a:pPr algn="ctr"/>
            <a:r>
              <a:rPr lang="en-US" sz="2000" dirty="0"/>
              <a:t>“speech-in-noise” recognition</a:t>
            </a:r>
          </a:p>
        </p:txBody>
      </p:sp>
      <p:sp>
        <p:nvSpPr>
          <p:cNvPr id="6" name="TextBox 5">
            <a:extLst>
              <a:ext uri="{FF2B5EF4-FFF2-40B4-BE49-F238E27FC236}">
                <a16:creationId xmlns:a16="http://schemas.microsoft.com/office/drawing/2014/main" id="{A4947C4B-4194-DD94-5E21-17F350005E9F}"/>
              </a:ext>
            </a:extLst>
          </p:cNvPr>
          <p:cNvSpPr txBox="1"/>
          <p:nvPr/>
        </p:nvSpPr>
        <p:spPr>
          <a:xfrm>
            <a:off x="7080848" y="5189236"/>
            <a:ext cx="3751161" cy="707886"/>
          </a:xfrm>
          <a:prstGeom prst="rect">
            <a:avLst/>
          </a:prstGeom>
          <a:solidFill>
            <a:schemeClr val="bg1">
              <a:lumMod val="75000"/>
            </a:schemeClr>
          </a:solidFill>
          <a:ln>
            <a:solidFill>
              <a:srgbClr val="0033AD"/>
            </a:solidFill>
          </a:ln>
        </p:spPr>
        <p:txBody>
          <a:bodyPr wrap="square" rtlCol="0">
            <a:spAutoFit/>
          </a:bodyPr>
          <a:lstStyle/>
          <a:p>
            <a:pPr algn="ctr"/>
            <a:r>
              <a:rPr lang="en-US" sz="2000" b="1" dirty="0"/>
              <a:t>Informational Masking </a:t>
            </a:r>
            <a:r>
              <a:rPr lang="en-US" sz="2000" dirty="0"/>
              <a:t>(IM) </a:t>
            </a:r>
            <a:r>
              <a:rPr lang="en-US" sz="2000" dirty="0">
                <a:sym typeface="Wingdings" pitchFamily="2" charset="2"/>
              </a:rPr>
              <a:t></a:t>
            </a:r>
            <a:endParaRPr lang="en-US" sz="2000" dirty="0"/>
          </a:p>
          <a:p>
            <a:pPr algn="ctr"/>
            <a:r>
              <a:rPr lang="en-US" sz="2000" dirty="0"/>
              <a:t>“speech-in-speech” recognition</a:t>
            </a:r>
          </a:p>
        </p:txBody>
      </p:sp>
      <p:sp>
        <p:nvSpPr>
          <p:cNvPr id="10" name="Title 1">
            <a:extLst>
              <a:ext uri="{FF2B5EF4-FFF2-40B4-BE49-F238E27FC236}">
                <a16:creationId xmlns:a16="http://schemas.microsoft.com/office/drawing/2014/main" id="{B85A1F50-3ED4-CF15-5FEC-C45A99714396}"/>
              </a:ext>
            </a:extLst>
          </p:cNvPr>
          <p:cNvSpPr txBox="1">
            <a:spLocks/>
          </p:cNvSpPr>
          <p:nvPr/>
        </p:nvSpPr>
        <p:spPr>
          <a:xfrm>
            <a:off x="2071588" y="255346"/>
            <a:ext cx="804882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Speech Recognition Task: </a:t>
            </a:r>
            <a:r>
              <a:rPr lang="en-US" sz="3400" b="1" dirty="0"/>
              <a:t>Masker Conditions</a:t>
            </a:r>
          </a:p>
        </p:txBody>
      </p:sp>
    </p:spTree>
    <p:extLst>
      <p:ext uri="{BB962C8B-B14F-4D97-AF65-F5344CB8AC3E}">
        <p14:creationId xmlns:p14="http://schemas.microsoft.com/office/powerpoint/2010/main" val="35651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5EEEA9-127E-A366-6510-E4214C797A84}"/>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C9E916CA-734C-7A32-FA52-06E83576E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E14E7EBA-A34B-8141-08FF-166601AF7652}"/>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13" name="Graphic 12" descr="School girl with solid fill">
            <a:extLst>
              <a:ext uri="{FF2B5EF4-FFF2-40B4-BE49-F238E27FC236}">
                <a16:creationId xmlns:a16="http://schemas.microsoft.com/office/drawing/2014/main" id="{9B367576-7B37-4AA3-7C3C-5E5B130405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11628" y="1877465"/>
            <a:ext cx="1059960" cy="1059960"/>
          </a:xfrm>
          <a:prstGeom prst="rect">
            <a:avLst/>
          </a:prstGeom>
        </p:spPr>
      </p:pic>
      <p:sp>
        <p:nvSpPr>
          <p:cNvPr id="10" name="TextBox 9">
            <a:extLst>
              <a:ext uri="{FF2B5EF4-FFF2-40B4-BE49-F238E27FC236}">
                <a16:creationId xmlns:a16="http://schemas.microsoft.com/office/drawing/2014/main" id="{47435AAA-DB6A-A643-C9EC-943C844D4574}"/>
              </a:ext>
            </a:extLst>
          </p:cNvPr>
          <p:cNvSpPr txBox="1"/>
          <p:nvPr/>
        </p:nvSpPr>
        <p:spPr>
          <a:xfrm>
            <a:off x="1799832" y="2480644"/>
            <a:ext cx="3327603" cy="430887"/>
          </a:xfrm>
          <a:prstGeom prst="rect">
            <a:avLst/>
          </a:prstGeom>
          <a:solidFill>
            <a:schemeClr val="bg1">
              <a:lumMod val="75000"/>
            </a:schemeClr>
          </a:solidFill>
          <a:ln>
            <a:solidFill>
              <a:srgbClr val="0033AD"/>
            </a:solidFill>
          </a:ln>
        </p:spPr>
        <p:txBody>
          <a:bodyPr wrap="square" rtlCol="0">
            <a:spAutoFit/>
          </a:bodyPr>
          <a:lstStyle/>
          <a:p>
            <a:pPr algn="ctr"/>
            <a:r>
              <a:rPr lang="en-US" sz="2200" dirty="0"/>
              <a:t>Target Talker</a:t>
            </a:r>
          </a:p>
        </p:txBody>
      </p:sp>
      <p:pic>
        <p:nvPicPr>
          <p:cNvPr id="14" name="Graphic 13" descr="School girl with solid fill">
            <a:extLst>
              <a:ext uri="{FF2B5EF4-FFF2-40B4-BE49-F238E27FC236}">
                <a16:creationId xmlns:a16="http://schemas.microsoft.com/office/drawing/2014/main" id="{54D9C9E8-7B06-6EF7-0E85-81FE857E39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41127" y="3041083"/>
            <a:ext cx="1045012" cy="1045012"/>
          </a:xfrm>
          <a:prstGeom prst="rect">
            <a:avLst/>
          </a:prstGeom>
        </p:spPr>
      </p:pic>
      <p:sp>
        <p:nvSpPr>
          <p:cNvPr id="15" name="TextBox 14">
            <a:extLst>
              <a:ext uri="{FF2B5EF4-FFF2-40B4-BE49-F238E27FC236}">
                <a16:creationId xmlns:a16="http://schemas.microsoft.com/office/drawing/2014/main" id="{3E9D429A-FCB1-E681-DEAF-B5767B0A9948}"/>
              </a:ext>
            </a:extLst>
          </p:cNvPr>
          <p:cNvSpPr txBox="1"/>
          <p:nvPr/>
        </p:nvSpPr>
        <p:spPr>
          <a:xfrm>
            <a:off x="6634536" y="1299588"/>
            <a:ext cx="4643786" cy="430887"/>
          </a:xfrm>
          <a:prstGeom prst="rect">
            <a:avLst/>
          </a:prstGeom>
          <a:solidFill>
            <a:schemeClr val="bg1">
              <a:lumMod val="75000"/>
            </a:schemeClr>
          </a:solidFill>
          <a:ln>
            <a:solidFill>
              <a:srgbClr val="0033AD"/>
            </a:solidFill>
          </a:ln>
        </p:spPr>
        <p:txBody>
          <a:bodyPr wrap="square" rtlCol="0">
            <a:spAutoFit/>
          </a:bodyPr>
          <a:lstStyle/>
          <a:p>
            <a:pPr algn="ctr"/>
            <a:r>
              <a:rPr lang="en-US" sz="2200" dirty="0"/>
              <a:t>Two-talker speech masker</a:t>
            </a:r>
          </a:p>
        </p:txBody>
      </p:sp>
      <p:pic>
        <p:nvPicPr>
          <p:cNvPr id="16" name="Graphic 15" descr="School girl with solid fill">
            <a:extLst>
              <a:ext uri="{FF2B5EF4-FFF2-40B4-BE49-F238E27FC236}">
                <a16:creationId xmlns:a16="http://schemas.microsoft.com/office/drawing/2014/main" id="{8DC4E854-E802-630D-72A4-BA1A424DFD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11628" y="2853082"/>
            <a:ext cx="1059960" cy="1059960"/>
          </a:xfrm>
          <a:prstGeom prst="rect">
            <a:avLst/>
          </a:prstGeom>
        </p:spPr>
      </p:pic>
      <p:pic>
        <p:nvPicPr>
          <p:cNvPr id="17" name="Graphic 16" descr="School girl with solid fill">
            <a:extLst>
              <a:ext uri="{FF2B5EF4-FFF2-40B4-BE49-F238E27FC236}">
                <a16:creationId xmlns:a16="http://schemas.microsoft.com/office/drawing/2014/main" id="{FBB63519-8460-CD98-9AAA-3EA2FE2EA8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37546" y="3862867"/>
            <a:ext cx="1059960" cy="1059960"/>
          </a:xfrm>
          <a:prstGeom prst="rect">
            <a:avLst/>
          </a:prstGeom>
        </p:spPr>
      </p:pic>
      <p:pic>
        <p:nvPicPr>
          <p:cNvPr id="18" name="Graphic 17" descr="School girl with solid fill">
            <a:extLst>
              <a:ext uri="{FF2B5EF4-FFF2-40B4-BE49-F238E27FC236}">
                <a16:creationId xmlns:a16="http://schemas.microsoft.com/office/drawing/2014/main" id="{2215200B-B049-E506-131F-71F4EF9104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37546" y="4838484"/>
            <a:ext cx="1059960" cy="1059960"/>
          </a:xfrm>
          <a:prstGeom prst="rect">
            <a:avLst/>
          </a:prstGeom>
        </p:spPr>
      </p:pic>
      <p:pic>
        <p:nvPicPr>
          <p:cNvPr id="19" name="Graphic 18" descr="School boy with solid fill">
            <a:extLst>
              <a:ext uri="{FF2B5EF4-FFF2-40B4-BE49-F238E27FC236}">
                <a16:creationId xmlns:a16="http://schemas.microsoft.com/office/drawing/2014/main" id="{53E7D4B1-D9B3-8AC2-FCE6-9484E76FD56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02982" y="1877465"/>
            <a:ext cx="1059960" cy="1059960"/>
          </a:xfrm>
          <a:prstGeom prst="rect">
            <a:avLst/>
          </a:prstGeom>
        </p:spPr>
      </p:pic>
      <p:pic>
        <p:nvPicPr>
          <p:cNvPr id="20" name="Graphic 19" descr="School boy with solid fill">
            <a:extLst>
              <a:ext uri="{FF2B5EF4-FFF2-40B4-BE49-F238E27FC236}">
                <a16:creationId xmlns:a16="http://schemas.microsoft.com/office/drawing/2014/main" id="{4348E537-F332-8CD4-5601-C36B46800CB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02982" y="2802907"/>
            <a:ext cx="1059960" cy="1059960"/>
          </a:xfrm>
          <a:prstGeom prst="rect">
            <a:avLst/>
          </a:prstGeom>
        </p:spPr>
      </p:pic>
      <p:pic>
        <p:nvPicPr>
          <p:cNvPr id="21" name="Graphic 20" descr="School boy with solid fill">
            <a:extLst>
              <a:ext uri="{FF2B5EF4-FFF2-40B4-BE49-F238E27FC236}">
                <a16:creationId xmlns:a16="http://schemas.microsoft.com/office/drawing/2014/main" id="{156879A8-E4EE-17FF-A1CF-6A19058C12F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02982" y="3862867"/>
            <a:ext cx="1059960" cy="1059960"/>
          </a:xfrm>
          <a:prstGeom prst="rect">
            <a:avLst/>
          </a:prstGeom>
        </p:spPr>
      </p:pic>
      <p:pic>
        <p:nvPicPr>
          <p:cNvPr id="22" name="Graphic 21" descr="School boy with solid fill">
            <a:extLst>
              <a:ext uri="{FF2B5EF4-FFF2-40B4-BE49-F238E27FC236}">
                <a16:creationId xmlns:a16="http://schemas.microsoft.com/office/drawing/2014/main" id="{42724772-8E9B-04B3-D194-C0B797ED3B2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002982" y="4832574"/>
            <a:ext cx="1059960" cy="1059960"/>
          </a:xfrm>
          <a:prstGeom prst="rect">
            <a:avLst/>
          </a:prstGeom>
        </p:spPr>
      </p:pic>
      <p:sp>
        <p:nvSpPr>
          <p:cNvPr id="23" name="Multiply 22">
            <a:extLst>
              <a:ext uri="{FF2B5EF4-FFF2-40B4-BE49-F238E27FC236}">
                <a16:creationId xmlns:a16="http://schemas.microsoft.com/office/drawing/2014/main" id="{C74CC53B-90B8-9E0A-8AD8-18C49E02E887}"/>
              </a:ext>
            </a:extLst>
          </p:cNvPr>
          <p:cNvSpPr/>
          <p:nvPr/>
        </p:nvSpPr>
        <p:spPr>
          <a:xfrm>
            <a:off x="8365186" y="3264092"/>
            <a:ext cx="1182485" cy="1197549"/>
          </a:xfrm>
          <a:prstGeom prst="mathMultiply">
            <a:avLst/>
          </a:prstGeom>
          <a:solidFill>
            <a:srgbClr val="0033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64">
            <a:extLst>
              <a:ext uri="{FF2B5EF4-FFF2-40B4-BE49-F238E27FC236}">
                <a16:creationId xmlns:a16="http://schemas.microsoft.com/office/drawing/2014/main" id="{82786303-73F5-AF31-8314-CBC0F2253528}"/>
              </a:ext>
            </a:extLst>
          </p:cNvPr>
          <p:cNvSpPr>
            <a:spLocks/>
          </p:cNvSpPr>
          <p:nvPr/>
        </p:nvSpPr>
        <p:spPr bwMode="auto">
          <a:xfrm>
            <a:off x="2941127" y="4123627"/>
            <a:ext cx="1035068" cy="685739"/>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87E2FB7B-D138-C002-C4CC-17A095F5BBFB}"/>
              </a:ext>
            </a:extLst>
          </p:cNvPr>
          <p:cNvSpPr txBox="1">
            <a:spLocks/>
          </p:cNvSpPr>
          <p:nvPr/>
        </p:nvSpPr>
        <p:spPr>
          <a:xfrm>
            <a:off x="2071588" y="255346"/>
            <a:ext cx="804882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Speech Recognition Task: </a:t>
            </a:r>
            <a:r>
              <a:rPr lang="en-US" sz="3400" b="1" dirty="0"/>
              <a:t>Masker Conditions</a:t>
            </a:r>
          </a:p>
        </p:txBody>
      </p:sp>
    </p:spTree>
    <p:extLst>
      <p:ext uri="{BB962C8B-B14F-4D97-AF65-F5344CB8AC3E}">
        <p14:creationId xmlns:p14="http://schemas.microsoft.com/office/powerpoint/2010/main" val="292688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00A70-3251-26F5-D19C-81A4C5E581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3E33EB-F055-B5D4-7794-381F7970969F}"/>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CA29AEE4-C326-40CD-3B6E-70E8BF4CF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CDBD4690-5097-1FDD-59CD-B3BBAF6AE1CF}"/>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DAC84724-5F5E-7030-D447-B847CE4E8CBA}"/>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Speech Recognition Task</a:t>
            </a:r>
          </a:p>
        </p:txBody>
      </p:sp>
      <p:sp>
        <p:nvSpPr>
          <p:cNvPr id="11" name="Title 1">
            <a:extLst>
              <a:ext uri="{FF2B5EF4-FFF2-40B4-BE49-F238E27FC236}">
                <a16:creationId xmlns:a16="http://schemas.microsoft.com/office/drawing/2014/main" id="{EBD4639C-83D0-CCAA-5F1F-684DD176D11A}"/>
              </a:ext>
            </a:extLst>
          </p:cNvPr>
          <p:cNvSpPr txBox="1">
            <a:spLocks/>
          </p:cNvSpPr>
          <p:nvPr/>
        </p:nvSpPr>
        <p:spPr>
          <a:xfrm>
            <a:off x="7132750" y="1847872"/>
            <a:ext cx="1828800" cy="1828800"/>
          </a:xfrm>
          <a:prstGeom prst="rect">
            <a:avLst/>
          </a:prstGeom>
          <a:solidFill>
            <a:srgbClr val="FEDFC1"/>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solidFill>
                  <a:srgbClr val="0033AD"/>
                </a:solidFill>
                <a:latin typeface="+mn-lt"/>
              </a:rPr>
              <a:t>Two-talker speech masker</a:t>
            </a:r>
          </a:p>
          <a:p>
            <a:pPr algn="ctr" defTabSz="914400"/>
            <a:r>
              <a:rPr lang="en-US" sz="2000" dirty="0">
                <a:solidFill>
                  <a:srgbClr val="0033AD"/>
                </a:solidFill>
                <a:latin typeface="+mn-lt"/>
              </a:rPr>
              <a:t>+</a:t>
            </a:r>
          </a:p>
          <a:p>
            <a:pPr algn="ctr" defTabSz="914400"/>
            <a:r>
              <a:rPr lang="en-US" sz="2000" dirty="0">
                <a:solidFill>
                  <a:srgbClr val="0033AD"/>
                </a:solidFill>
                <a:latin typeface="+mn-lt"/>
              </a:rPr>
              <a:t>Meaningful target sentences</a:t>
            </a:r>
          </a:p>
        </p:txBody>
      </p:sp>
      <p:sp>
        <p:nvSpPr>
          <p:cNvPr id="13" name="Title 1">
            <a:extLst>
              <a:ext uri="{FF2B5EF4-FFF2-40B4-BE49-F238E27FC236}">
                <a16:creationId xmlns:a16="http://schemas.microsoft.com/office/drawing/2014/main" id="{2C983417-8F20-0103-75C9-879E57A59CE5}"/>
              </a:ext>
            </a:extLst>
          </p:cNvPr>
          <p:cNvSpPr txBox="1">
            <a:spLocks/>
          </p:cNvSpPr>
          <p:nvPr/>
        </p:nvSpPr>
        <p:spPr>
          <a:xfrm>
            <a:off x="7132750" y="3721882"/>
            <a:ext cx="1828800" cy="1828800"/>
          </a:xfrm>
          <a:prstGeom prst="rect">
            <a:avLst/>
          </a:prstGeom>
          <a:solidFill>
            <a:srgbClr val="0033AD"/>
          </a:solidFill>
          <a:ln>
            <a:solidFill>
              <a:srgbClr val="FEDFC1"/>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solidFill>
                  <a:srgbClr val="FEDFC1"/>
                </a:solidFill>
                <a:latin typeface="+mn-lt"/>
              </a:rPr>
              <a:t>Speech-shaped noise masker </a:t>
            </a:r>
          </a:p>
          <a:p>
            <a:pPr algn="ctr" defTabSz="914400"/>
            <a:r>
              <a:rPr lang="en-US" sz="2000" dirty="0">
                <a:solidFill>
                  <a:srgbClr val="FEDFC1"/>
                </a:solidFill>
                <a:latin typeface="+mn-lt"/>
              </a:rPr>
              <a:t>+</a:t>
            </a:r>
          </a:p>
          <a:p>
            <a:pPr algn="ctr" defTabSz="914400"/>
            <a:r>
              <a:rPr lang="en-US" sz="2000" dirty="0">
                <a:solidFill>
                  <a:srgbClr val="FEDFC1"/>
                </a:solidFill>
                <a:latin typeface="+mn-lt"/>
              </a:rPr>
              <a:t> Meaningful target sentences</a:t>
            </a:r>
          </a:p>
        </p:txBody>
      </p:sp>
      <p:sp>
        <p:nvSpPr>
          <p:cNvPr id="14" name="Title 1">
            <a:extLst>
              <a:ext uri="{FF2B5EF4-FFF2-40B4-BE49-F238E27FC236}">
                <a16:creationId xmlns:a16="http://schemas.microsoft.com/office/drawing/2014/main" id="{0DBCB31B-657E-395D-75FE-B68687391332}"/>
              </a:ext>
            </a:extLst>
          </p:cNvPr>
          <p:cNvSpPr txBox="1">
            <a:spLocks/>
          </p:cNvSpPr>
          <p:nvPr/>
        </p:nvSpPr>
        <p:spPr>
          <a:xfrm>
            <a:off x="9033782" y="1847872"/>
            <a:ext cx="1828800" cy="1828800"/>
          </a:xfrm>
          <a:prstGeom prst="rect">
            <a:avLst/>
          </a:prstGeom>
          <a:solidFill>
            <a:srgbClr val="FEDFC1"/>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solidFill>
                  <a:srgbClr val="0033AD"/>
                </a:solidFill>
                <a:latin typeface="+mn-lt"/>
              </a:rPr>
              <a:t>Two-talker speech masker + </a:t>
            </a:r>
          </a:p>
          <a:p>
            <a:pPr algn="ctr" defTabSz="914400"/>
            <a:r>
              <a:rPr lang="en-US" sz="2000" dirty="0">
                <a:solidFill>
                  <a:srgbClr val="0033AD"/>
                </a:solidFill>
                <a:latin typeface="+mn-lt"/>
              </a:rPr>
              <a:t>Anomalous target sentences</a:t>
            </a:r>
          </a:p>
        </p:txBody>
      </p:sp>
      <p:sp>
        <p:nvSpPr>
          <p:cNvPr id="15" name="Title 1">
            <a:extLst>
              <a:ext uri="{FF2B5EF4-FFF2-40B4-BE49-F238E27FC236}">
                <a16:creationId xmlns:a16="http://schemas.microsoft.com/office/drawing/2014/main" id="{22A31022-AE0B-76BE-0973-C8CCA298FFB5}"/>
              </a:ext>
            </a:extLst>
          </p:cNvPr>
          <p:cNvSpPr txBox="1">
            <a:spLocks/>
          </p:cNvSpPr>
          <p:nvPr/>
        </p:nvSpPr>
        <p:spPr>
          <a:xfrm>
            <a:off x="9033782" y="3721882"/>
            <a:ext cx="1828800" cy="1828800"/>
          </a:xfrm>
          <a:prstGeom prst="rect">
            <a:avLst/>
          </a:prstGeom>
          <a:solidFill>
            <a:srgbClr val="0033AD"/>
          </a:solidFill>
          <a:ln>
            <a:solidFill>
              <a:srgbClr val="FEDFC1"/>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dirty="0">
                <a:solidFill>
                  <a:srgbClr val="FEDFC1"/>
                </a:solidFill>
                <a:latin typeface="+mn-lt"/>
              </a:rPr>
              <a:t>Speech-shaped noise masker </a:t>
            </a:r>
          </a:p>
          <a:p>
            <a:pPr algn="ctr" defTabSz="914400"/>
            <a:r>
              <a:rPr lang="en-US" sz="2000" dirty="0">
                <a:solidFill>
                  <a:srgbClr val="FEDFC1"/>
                </a:solidFill>
                <a:latin typeface="+mn-lt"/>
              </a:rPr>
              <a:t>+ </a:t>
            </a:r>
          </a:p>
          <a:p>
            <a:pPr algn="ctr" defTabSz="914400"/>
            <a:r>
              <a:rPr lang="en-US" sz="2000" dirty="0">
                <a:solidFill>
                  <a:srgbClr val="FEDFC1"/>
                </a:solidFill>
                <a:latin typeface="+mn-lt"/>
              </a:rPr>
              <a:t>Anomalous target sentences</a:t>
            </a:r>
          </a:p>
        </p:txBody>
      </p:sp>
      <p:sp>
        <p:nvSpPr>
          <p:cNvPr id="16" name="Title 1">
            <a:extLst>
              <a:ext uri="{FF2B5EF4-FFF2-40B4-BE49-F238E27FC236}">
                <a16:creationId xmlns:a16="http://schemas.microsoft.com/office/drawing/2014/main" id="{D082163A-58AE-A284-9F77-9CF9C21E9E84}"/>
              </a:ext>
            </a:extLst>
          </p:cNvPr>
          <p:cNvSpPr txBox="1">
            <a:spLocks/>
          </p:cNvSpPr>
          <p:nvPr/>
        </p:nvSpPr>
        <p:spPr>
          <a:xfrm>
            <a:off x="7547882" y="1307318"/>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Four Listening Conditions</a:t>
            </a:r>
            <a:endParaRPr lang="en-US" sz="2000" b="1" dirty="0">
              <a:latin typeface="+mn-lt"/>
            </a:endParaRPr>
          </a:p>
        </p:txBody>
      </p:sp>
      <p:cxnSp>
        <p:nvCxnSpPr>
          <p:cNvPr id="17" name="Straight Connector 16">
            <a:extLst>
              <a:ext uri="{FF2B5EF4-FFF2-40B4-BE49-F238E27FC236}">
                <a16:creationId xmlns:a16="http://schemas.microsoft.com/office/drawing/2014/main" id="{DCA1A651-1B04-8885-F5F7-F99A2E1799E8}"/>
              </a:ext>
            </a:extLst>
          </p:cNvPr>
          <p:cNvCxnSpPr>
            <a:cxnSpLocks/>
            <a:stCxn id="5" idx="2"/>
          </p:cNvCxnSpPr>
          <p:nvPr/>
        </p:nvCxnSpPr>
        <p:spPr>
          <a:xfrm>
            <a:off x="6095998" y="772297"/>
            <a:ext cx="6317" cy="5255699"/>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29E610C-104E-CDD8-9E8D-D7DB239B0970}"/>
              </a:ext>
            </a:extLst>
          </p:cNvPr>
          <p:cNvSpPr txBox="1"/>
          <p:nvPr/>
        </p:nvSpPr>
        <p:spPr>
          <a:xfrm>
            <a:off x="626319" y="1351508"/>
            <a:ext cx="5076424" cy="4154984"/>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200" dirty="0">
                <a:solidFill>
                  <a:srgbClr val="0033AD"/>
                </a:solidFill>
              </a:rPr>
              <a:t>Participants heard both target speech types (</a:t>
            </a:r>
            <a:r>
              <a:rPr lang="en-US" sz="2200" i="1" dirty="0">
                <a:solidFill>
                  <a:srgbClr val="0033AD"/>
                </a:solidFill>
              </a:rPr>
              <a:t>meaningful </a:t>
            </a:r>
            <a:r>
              <a:rPr lang="en-US" sz="2200" dirty="0">
                <a:solidFill>
                  <a:srgbClr val="0033AD"/>
                </a:solidFill>
              </a:rPr>
              <a:t>and </a:t>
            </a:r>
            <a:r>
              <a:rPr lang="en-US" sz="2200" i="1" dirty="0">
                <a:solidFill>
                  <a:srgbClr val="0033AD"/>
                </a:solidFill>
              </a:rPr>
              <a:t>anomalous </a:t>
            </a:r>
            <a:r>
              <a:rPr lang="en-US" sz="2200" dirty="0">
                <a:solidFill>
                  <a:srgbClr val="0033AD"/>
                </a:solidFill>
              </a:rPr>
              <a:t>sentences) in both masker types (</a:t>
            </a:r>
            <a:r>
              <a:rPr lang="en-US" sz="2200" i="1" dirty="0">
                <a:solidFill>
                  <a:srgbClr val="0033AD"/>
                </a:solidFill>
              </a:rPr>
              <a:t>two-talker speech</a:t>
            </a:r>
            <a:r>
              <a:rPr lang="en-US" sz="2200" dirty="0">
                <a:solidFill>
                  <a:srgbClr val="0033AD"/>
                </a:solidFill>
              </a:rPr>
              <a:t> and </a:t>
            </a:r>
            <a:r>
              <a:rPr lang="en-US" sz="2200" i="1" dirty="0">
                <a:solidFill>
                  <a:srgbClr val="0033AD"/>
                </a:solidFill>
              </a:rPr>
              <a:t>speech-shaped noise</a:t>
            </a:r>
            <a:r>
              <a:rPr lang="en-US" sz="2200" dirty="0">
                <a:solidFill>
                  <a:srgbClr val="0033AD"/>
                </a:solidFill>
              </a:rPr>
              <a:t>)</a:t>
            </a:r>
          </a:p>
          <a:p>
            <a:pPr marL="342900" indent="-342900">
              <a:buFont typeface="Arial" panose="020B0604020202020204" pitchFamily="34" charset="0"/>
              <a:buChar char="•"/>
            </a:pPr>
            <a:endParaRPr lang="en-US" sz="2200" dirty="0">
              <a:solidFill>
                <a:srgbClr val="0033AD"/>
              </a:solidFill>
            </a:endParaRPr>
          </a:p>
          <a:p>
            <a:pPr marL="342900" indent="-342900">
              <a:buFont typeface="Arial" panose="020B0604020202020204" pitchFamily="34" charset="0"/>
              <a:buChar char="•"/>
            </a:pPr>
            <a:r>
              <a:rPr lang="en-US" sz="2200" b="1" dirty="0">
                <a:solidFill>
                  <a:srgbClr val="0033AD"/>
                </a:solidFill>
              </a:rPr>
              <a:t>Speech Reception Threshold (SRT)</a:t>
            </a:r>
            <a:r>
              <a:rPr lang="en-US" sz="2200" dirty="0">
                <a:solidFill>
                  <a:srgbClr val="0033AD"/>
                </a:solidFill>
              </a:rPr>
              <a:t>,</a:t>
            </a:r>
            <a:r>
              <a:rPr lang="en-US" sz="2200" b="1" dirty="0">
                <a:solidFill>
                  <a:srgbClr val="0033AD"/>
                </a:solidFill>
              </a:rPr>
              <a:t> </a:t>
            </a:r>
            <a:r>
              <a:rPr lang="en-US" sz="2200" dirty="0">
                <a:solidFill>
                  <a:srgbClr val="0033AD"/>
                </a:solidFill>
              </a:rPr>
              <a:t>defined as the signal-to-noise ratio (SNR) associated with 50% correct keyword recognition, was measured in each listening condition</a:t>
            </a:r>
          </a:p>
          <a:p>
            <a:pPr marL="342900" indent="-342900">
              <a:buFont typeface="Arial" panose="020B0604020202020204" pitchFamily="34" charset="0"/>
              <a:buChar char="•"/>
            </a:pPr>
            <a:r>
              <a:rPr lang="en-US" sz="2200" dirty="0">
                <a:solidFill>
                  <a:srgbClr val="0033AD"/>
                </a:solidFill>
              </a:rPr>
              <a:t>Lower SRT (dB SNR) indicates </a:t>
            </a:r>
            <a:r>
              <a:rPr lang="en-US" sz="2200" i="1" dirty="0">
                <a:solidFill>
                  <a:srgbClr val="0033AD"/>
                </a:solidFill>
              </a:rPr>
              <a:t>better</a:t>
            </a:r>
            <a:r>
              <a:rPr lang="en-US" sz="2200" dirty="0">
                <a:solidFill>
                  <a:srgbClr val="0033AD"/>
                </a:solidFill>
              </a:rPr>
              <a:t> speech recognition performance </a:t>
            </a:r>
          </a:p>
        </p:txBody>
      </p:sp>
    </p:spTree>
    <p:extLst>
      <p:ext uri="{BB962C8B-B14F-4D97-AF65-F5344CB8AC3E}">
        <p14:creationId xmlns:p14="http://schemas.microsoft.com/office/powerpoint/2010/main" val="18587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AF35C3B-A537-784E-A2E2-9B1B07008316}"/>
              </a:ext>
            </a:extLst>
          </p:cNvPr>
          <p:cNvSpPr/>
          <p:nvPr/>
        </p:nvSpPr>
        <p:spPr>
          <a:xfrm>
            <a:off x="86494" y="50800"/>
            <a:ext cx="3513915" cy="6756400"/>
          </a:xfrm>
          <a:prstGeom prst="roundRect">
            <a:avLst/>
          </a:prstGeom>
          <a:solidFill>
            <a:srgbClr val="FEDFC1"/>
          </a:solidFill>
          <a:ln>
            <a:solidFill>
              <a:srgbClr val="0033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000" dirty="0">
                <a:solidFill>
                  <a:srgbClr val="0033AD"/>
                </a:solidFill>
              </a:rPr>
              <a:t>Results</a:t>
            </a:r>
            <a:endParaRPr lang="en-GB" sz="2300" dirty="0">
              <a:solidFill>
                <a:srgbClr val="0033AD"/>
              </a:solidFill>
            </a:endParaRPr>
          </a:p>
          <a:p>
            <a:pPr marL="342900" indent="-342900">
              <a:buFont typeface="Arial" panose="020B0604020202020204" pitchFamily="34" charset="0"/>
              <a:buChar char="•"/>
            </a:pPr>
            <a:r>
              <a:rPr lang="en-US" sz="2300" dirty="0">
                <a:solidFill>
                  <a:srgbClr val="0033AD"/>
                </a:solidFill>
              </a:rPr>
              <a:t>Speech recognition testing revealed </a:t>
            </a:r>
            <a:r>
              <a:rPr lang="en-US" sz="2300" b="1" dirty="0">
                <a:solidFill>
                  <a:srgbClr val="0033AD"/>
                </a:solidFill>
              </a:rPr>
              <a:t>significant speech-in-speech recognition challenges for autistic young adults </a:t>
            </a:r>
            <a:r>
              <a:rPr lang="en-US" sz="2300" dirty="0">
                <a:solidFill>
                  <a:srgbClr val="0033AD"/>
                </a:solidFill>
              </a:rPr>
              <a:t>compared to non-autistic peers</a:t>
            </a:r>
          </a:p>
          <a:p>
            <a:pPr marL="342900" indent="-342900">
              <a:buFont typeface="Arial" panose="020B0604020202020204" pitchFamily="34" charset="0"/>
              <a:buChar char="•"/>
            </a:pPr>
            <a:r>
              <a:rPr lang="en-US" sz="2300" dirty="0">
                <a:solidFill>
                  <a:srgbClr val="0033AD"/>
                </a:solidFill>
                <a:effectLst/>
              </a:rPr>
              <a:t>Group me</a:t>
            </a:r>
            <a:r>
              <a:rPr lang="en-US" sz="2300" dirty="0">
                <a:solidFill>
                  <a:srgbClr val="0033AD"/>
                </a:solidFill>
              </a:rPr>
              <a:t>an SRTs were about 3.5 dB higher (poorer) for autistic participants in the high IM two-talker speech </a:t>
            </a:r>
          </a:p>
          <a:p>
            <a:pPr marL="342900" indent="-342900">
              <a:buFont typeface="Arial" panose="020B0604020202020204" pitchFamily="34" charset="0"/>
              <a:buChar char="•"/>
            </a:pPr>
            <a:r>
              <a:rPr lang="en-US" sz="2300" dirty="0">
                <a:solidFill>
                  <a:srgbClr val="0033AD"/>
                </a:solidFill>
                <a:effectLst/>
              </a:rPr>
              <a:t>No group differences in speech-shaped noise</a:t>
            </a:r>
            <a:endParaRPr lang="en-US" sz="2100" dirty="0">
              <a:solidFill>
                <a:srgbClr val="0033AD"/>
              </a:solidFill>
              <a:effectLst/>
            </a:endParaRPr>
          </a:p>
          <a:p>
            <a:endParaRPr lang="en-GB" sz="2400" dirty="0"/>
          </a:p>
        </p:txBody>
      </p:sp>
      <p:pic>
        <p:nvPicPr>
          <p:cNvPr id="4" name="Picture 3" descr="Logo, company name&#10;&#10;Description automatically generated">
            <a:extLst>
              <a:ext uri="{FF2B5EF4-FFF2-40B4-BE49-F238E27FC236}">
                <a16:creationId xmlns:a16="http://schemas.microsoft.com/office/drawing/2014/main" id="{722AB236-3482-EC67-BC64-BFBCEA63FE3D}"/>
              </a:ext>
            </a:extLst>
          </p:cNvPr>
          <p:cNvPicPr>
            <a:picLocks noChangeAspect="1"/>
          </p:cNvPicPr>
          <p:nvPr/>
        </p:nvPicPr>
        <p:blipFill rotWithShape="1">
          <a:blip r:embed="rId3"/>
          <a:srcRect l="6643" t="8960" r="6596" b="11139"/>
          <a:stretch/>
        </p:blipFill>
        <p:spPr>
          <a:xfrm>
            <a:off x="10532962" y="6027443"/>
            <a:ext cx="1671667" cy="846723"/>
          </a:xfrm>
          <a:prstGeom prst="rect">
            <a:avLst/>
          </a:prstGeom>
        </p:spPr>
      </p:pic>
      <p:pic>
        <p:nvPicPr>
          <p:cNvPr id="14" name="Picture 13" descr="A graph of speech and speech types&#10;&#10;Description automatically generated with medium confidence">
            <a:extLst>
              <a:ext uri="{FF2B5EF4-FFF2-40B4-BE49-F238E27FC236}">
                <a16:creationId xmlns:a16="http://schemas.microsoft.com/office/drawing/2014/main" id="{C7C7D53F-D86F-7872-B1C9-22503CBBA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039" y="0"/>
            <a:ext cx="8578961" cy="6874166"/>
          </a:xfrm>
          <a:prstGeom prst="rect">
            <a:avLst/>
          </a:prstGeom>
        </p:spPr>
      </p:pic>
      <p:cxnSp>
        <p:nvCxnSpPr>
          <p:cNvPr id="11" name="Straight Arrow Connector 10">
            <a:extLst>
              <a:ext uri="{FF2B5EF4-FFF2-40B4-BE49-F238E27FC236}">
                <a16:creationId xmlns:a16="http://schemas.microsoft.com/office/drawing/2014/main" id="{249269E7-3A01-8D41-A1D8-43E8A74B5F77}"/>
              </a:ext>
            </a:extLst>
          </p:cNvPr>
          <p:cNvCxnSpPr>
            <a:cxnSpLocks/>
          </p:cNvCxnSpPr>
          <p:nvPr/>
        </p:nvCxnSpPr>
        <p:spPr>
          <a:xfrm>
            <a:off x="4012877" y="950385"/>
            <a:ext cx="0" cy="507705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2EDB34-82ED-CCC1-610D-EB0FCEF86188}"/>
              </a:ext>
            </a:extLst>
          </p:cNvPr>
          <p:cNvSpPr txBox="1"/>
          <p:nvPr/>
        </p:nvSpPr>
        <p:spPr>
          <a:xfrm>
            <a:off x="4012877" y="2919416"/>
            <a:ext cx="2055688" cy="369332"/>
          </a:xfrm>
          <a:prstGeom prst="rect">
            <a:avLst/>
          </a:prstGeom>
          <a:noFill/>
        </p:spPr>
        <p:txBody>
          <a:bodyPr wrap="square" rtlCol="0">
            <a:spAutoFit/>
          </a:bodyPr>
          <a:lstStyle/>
          <a:p>
            <a:pPr algn="ctr"/>
            <a:r>
              <a:rPr lang="en-US" b="1" dirty="0">
                <a:solidFill>
                  <a:srgbClr val="0033AD"/>
                </a:solidFill>
              </a:rPr>
              <a:t>No difference</a:t>
            </a:r>
          </a:p>
        </p:txBody>
      </p:sp>
      <p:sp>
        <p:nvSpPr>
          <p:cNvPr id="18" name="TextBox 17">
            <a:extLst>
              <a:ext uri="{FF2B5EF4-FFF2-40B4-BE49-F238E27FC236}">
                <a16:creationId xmlns:a16="http://schemas.microsoft.com/office/drawing/2014/main" id="{BBBF487D-C08F-01A5-0C69-96ED96F14D1A}"/>
              </a:ext>
            </a:extLst>
          </p:cNvPr>
          <p:cNvSpPr txBox="1"/>
          <p:nvPr/>
        </p:nvSpPr>
        <p:spPr>
          <a:xfrm>
            <a:off x="5511477" y="3569252"/>
            <a:ext cx="2055688" cy="369332"/>
          </a:xfrm>
          <a:prstGeom prst="rect">
            <a:avLst/>
          </a:prstGeom>
          <a:noFill/>
        </p:spPr>
        <p:txBody>
          <a:bodyPr wrap="square" rtlCol="0">
            <a:spAutoFit/>
          </a:bodyPr>
          <a:lstStyle/>
          <a:p>
            <a:pPr algn="ctr"/>
            <a:r>
              <a:rPr lang="en-US" b="1" dirty="0">
                <a:solidFill>
                  <a:srgbClr val="0033AD"/>
                </a:solidFill>
              </a:rPr>
              <a:t>No difference</a:t>
            </a:r>
          </a:p>
        </p:txBody>
      </p:sp>
      <p:cxnSp>
        <p:nvCxnSpPr>
          <p:cNvPr id="19" name="Straight Connector 18">
            <a:extLst>
              <a:ext uri="{FF2B5EF4-FFF2-40B4-BE49-F238E27FC236}">
                <a16:creationId xmlns:a16="http://schemas.microsoft.com/office/drawing/2014/main" id="{601F75DF-0E4F-1856-EA7E-9902C88537F9}"/>
              </a:ext>
            </a:extLst>
          </p:cNvPr>
          <p:cNvCxnSpPr>
            <a:cxnSpLocks/>
          </p:cNvCxnSpPr>
          <p:nvPr/>
        </p:nvCxnSpPr>
        <p:spPr>
          <a:xfrm>
            <a:off x="6164671" y="3940168"/>
            <a:ext cx="749300" cy="0"/>
          </a:xfrm>
          <a:prstGeom prst="line">
            <a:avLst/>
          </a:prstGeom>
          <a:ln w="57150">
            <a:solidFill>
              <a:srgbClr val="0033A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77B4C2-B4F4-C677-BF06-CA55E6F0A844}"/>
              </a:ext>
            </a:extLst>
          </p:cNvPr>
          <p:cNvCxnSpPr>
            <a:cxnSpLocks/>
          </p:cNvCxnSpPr>
          <p:nvPr/>
        </p:nvCxnSpPr>
        <p:spPr>
          <a:xfrm>
            <a:off x="4666071" y="3288748"/>
            <a:ext cx="749300" cy="0"/>
          </a:xfrm>
          <a:prstGeom prst="line">
            <a:avLst/>
          </a:prstGeom>
          <a:ln w="57150">
            <a:solidFill>
              <a:srgbClr val="0033AD"/>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D0E8F55-4528-DC6C-EC1B-88F6ACB1DBA4}"/>
              </a:ext>
            </a:extLst>
          </p:cNvPr>
          <p:cNvCxnSpPr/>
          <p:nvPr/>
        </p:nvCxnSpPr>
        <p:spPr>
          <a:xfrm>
            <a:off x="9309100" y="2643512"/>
            <a:ext cx="482600" cy="1110406"/>
          </a:xfrm>
          <a:prstGeom prst="straightConnector1">
            <a:avLst/>
          </a:prstGeom>
          <a:ln w="57150">
            <a:solidFill>
              <a:srgbClr val="0033A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BDAF82F-7467-D808-B50A-B443C900875B}"/>
              </a:ext>
            </a:extLst>
          </p:cNvPr>
          <p:cNvCxnSpPr/>
          <p:nvPr/>
        </p:nvCxnSpPr>
        <p:spPr>
          <a:xfrm>
            <a:off x="7955532" y="2597994"/>
            <a:ext cx="482600" cy="1110406"/>
          </a:xfrm>
          <a:prstGeom prst="straightConnector1">
            <a:avLst/>
          </a:prstGeom>
          <a:ln w="57150">
            <a:solidFill>
              <a:srgbClr val="0033AD"/>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6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417C9-477C-0C8E-3E43-50E2A9C81EA0}"/>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C8479B21-F5E3-680D-200F-FBD87F76FBE9}"/>
              </a:ext>
            </a:extLst>
          </p:cNvPr>
          <p:cNvSpPr/>
          <p:nvPr/>
        </p:nvSpPr>
        <p:spPr>
          <a:xfrm>
            <a:off x="86494" y="50800"/>
            <a:ext cx="3513915" cy="6756400"/>
          </a:xfrm>
          <a:prstGeom prst="roundRect">
            <a:avLst/>
          </a:prstGeom>
          <a:solidFill>
            <a:srgbClr val="FEDFC1"/>
          </a:solidFill>
          <a:ln>
            <a:solidFill>
              <a:srgbClr val="0033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000" dirty="0">
                <a:solidFill>
                  <a:srgbClr val="0033AD"/>
                </a:solidFill>
              </a:rPr>
              <a:t>Results</a:t>
            </a:r>
            <a:endParaRPr lang="en-US" sz="2300" dirty="0">
              <a:solidFill>
                <a:srgbClr val="0033AD"/>
              </a:solidFill>
            </a:endParaRPr>
          </a:p>
          <a:p>
            <a:pPr marL="342900" indent="-342900">
              <a:buFont typeface="Arial" panose="020B0604020202020204" pitchFamily="34" charset="0"/>
              <a:buChar char="•"/>
            </a:pPr>
            <a:r>
              <a:rPr lang="en-US" sz="2200" dirty="0">
                <a:solidFill>
                  <a:srgbClr val="0033AD"/>
                </a:solidFill>
              </a:rPr>
              <a:t>Modest benefits of meaningful target context for both groups in speech-shaped noise (~1.5 dB)</a:t>
            </a:r>
          </a:p>
          <a:p>
            <a:pPr marL="342900" indent="-342900">
              <a:buFont typeface="Arial" panose="020B0604020202020204" pitchFamily="34" charset="0"/>
              <a:buChar char="•"/>
            </a:pPr>
            <a:r>
              <a:rPr lang="en-US" sz="2200" dirty="0">
                <a:solidFill>
                  <a:srgbClr val="0033AD"/>
                </a:solidFill>
                <a:effectLst/>
              </a:rPr>
              <a:t>However, </a:t>
            </a:r>
            <a:r>
              <a:rPr lang="en-US" sz="2200" b="1" dirty="0">
                <a:solidFill>
                  <a:srgbClr val="0033AD"/>
                </a:solidFill>
                <a:effectLst/>
              </a:rPr>
              <a:t>only the autistic young adults benefited from meaningful sentence-level context in the two</a:t>
            </a:r>
            <a:r>
              <a:rPr lang="en-US" sz="2200" b="1" dirty="0">
                <a:solidFill>
                  <a:srgbClr val="0033AD"/>
                </a:solidFill>
              </a:rPr>
              <a:t>-talker speech </a:t>
            </a:r>
            <a:r>
              <a:rPr lang="en-US" sz="2200" dirty="0">
                <a:solidFill>
                  <a:srgbClr val="0033AD"/>
                </a:solidFill>
              </a:rPr>
              <a:t>(~1 dB)</a:t>
            </a:r>
          </a:p>
          <a:p>
            <a:pPr marL="342900" indent="-342900">
              <a:buFont typeface="Arial" panose="020B0604020202020204" pitchFamily="34" charset="0"/>
              <a:buChar char="•"/>
            </a:pPr>
            <a:r>
              <a:rPr lang="en-US" sz="2200" dirty="0">
                <a:solidFill>
                  <a:srgbClr val="0033AD"/>
                </a:solidFill>
              </a:rPr>
              <a:t>Overall group differences in SRT across conditions, but primarily due to differences in two-talker speech</a:t>
            </a:r>
          </a:p>
          <a:p>
            <a:pPr marL="342900" indent="-342900">
              <a:buFontTx/>
              <a:buChar char="-"/>
            </a:pPr>
            <a:endParaRPr lang="en-US" sz="2100" dirty="0">
              <a:solidFill>
                <a:srgbClr val="0033AD"/>
              </a:solidFill>
              <a:effectLst/>
            </a:endParaRPr>
          </a:p>
          <a:p>
            <a:endParaRPr lang="en-GB" sz="2400" dirty="0"/>
          </a:p>
        </p:txBody>
      </p:sp>
      <p:pic>
        <p:nvPicPr>
          <p:cNvPr id="4" name="Picture 3" descr="Logo, company name&#10;&#10;Description automatically generated">
            <a:extLst>
              <a:ext uri="{FF2B5EF4-FFF2-40B4-BE49-F238E27FC236}">
                <a16:creationId xmlns:a16="http://schemas.microsoft.com/office/drawing/2014/main" id="{5A93426F-66DC-A5C9-50C3-3768F02AD491}"/>
              </a:ext>
            </a:extLst>
          </p:cNvPr>
          <p:cNvPicPr>
            <a:picLocks noChangeAspect="1"/>
          </p:cNvPicPr>
          <p:nvPr/>
        </p:nvPicPr>
        <p:blipFill rotWithShape="1">
          <a:blip r:embed="rId3"/>
          <a:srcRect l="6643" t="8960" r="6596" b="11139"/>
          <a:stretch/>
        </p:blipFill>
        <p:spPr>
          <a:xfrm>
            <a:off x="10532962" y="6027443"/>
            <a:ext cx="1671667" cy="846723"/>
          </a:xfrm>
          <a:prstGeom prst="rect">
            <a:avLst/>
          </a:prstGeom>
        </p:spPr>
      </p:pic>
      <p:pic>
        <p:nvPicPr>
          <p:cNvPr id="14" name="Picture 13" descr="A graph of speech and speech types&#10;&#10;Description automatically generated with medium confidence">
            <a:extLst>
              <a:ext uri="{FF2B5EF4-FFF2-40B4-BE49-F238E27FC236}">
                <a16:creationId xmlns:a16="http://schemas.microsoft.com/office/drawing/2014/main" id="{63B68A61-F88A-DD58-33E9-A1CA81777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039" y="0"/>
            <a:ext cx="8578961" cy="6874166"/>
          </a:xfrm>
          <a:prstGeom prst="rect">
            <a:avLst/>
          </a:prstGeom>
        </p:spPr>
      </p:pic>
      <p:cxnSp>
        <p:nvCxnSpPr>
          <p:cNvPr id="31" name="Straight Arrow Connector 30">
            <a:extLst>
              <a:ext uri="{FF2B5EF4-FFF2-40B4-BE49-F238E27FC236}">
                <a16:creationId xmlns:a16="http://schemas.microsoft.com/office/drawing/2014/main" id="{B1E9AF13-AED7-CF40-9822-6A2FADBA91BA}"/>
              </a:ext>
            </a:extLst>
          </p:cNvPr>
          <p:cNvCxnSpPr>
            <a:cxnSpLocks/>
          </p:cNvCxnSpPr>
          <p:nvPr/>
        </p:nvCxnSpPr>
        <p:spPr>
          <a:xfrm>
            <a:off x="8089900" y="2387600"/>
            <a:ext cx="952500" cy="381000"/>
          </a:xfrm>
          <a:prstGeom prst="straightConnector1">
            <a:avLst/>
          </a:prstGeom>
          <a:ln w="57150">
            <a:solidFill>
              <a:srgbClr val="0033A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04E5E4BB-4206-E1FD-ACAF-0F780E48C096}"/>
              </a:ext>
            </a:extLst>
          </p:cNvPr>
          <p:cNvCxnSpPr>
            <a:cxnSpLocks/>
          </p:cNvCxnSpPr>
          <p:nvPr/>
        </p:nvCxnSpPr>
        <p:spPr>
          <a:xfrm>
            <a:off x="5153379" y="4533900"/>
            <a:ext cx="1235761" cy="622300"/>
          </a:xfrm>
          <a:prstGeom prst="straightConnector1">
            <a:avLst/>
          </a:prstGeom>
          <a:ln w="57150">
            <a:solidFill>
              <a:srgbClr val="0033A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C0A36E4-6425-9343-8F87-22C2D190BBFC}"/>
              </a:ext>
            </a:extLst>
          </p:cNvPr>
          <p:cNvSpPr txBox="1"/>
          <p:nvPr/>
        </p:nvSpPr>
        <p:spPr>
          <a:xfrm>
            <a:off x="8089900" y="3429000"/>
            <a:ext cx="2055688" cy="369332"/>
          </a:xfrm>
          <a:prstGeom prst="rect">
            <a:avLst/>
          </a:prstGeom>
          <a:noFill/>
        </p:spPr>
        <p:txBody>
          <a:bodyPr wrap="square" rtlCol="0">
            <a:spAutoFit/>
          </a:bodyPr>
          <a:lstStyle/>
          <a:p>
            <a:pPr algn="ctr"/>
            <a:r>
              <a:rPr lang="en-US" b="1" dirty="0">
                <a:solidFill>
                  <a:srgbClr val="0033AD"/>
                </a:solidFill>
              </a:rPr>
              <a:t>No difference</a:t>
            </a:r>
          </a:p>
        </p:txBody>
      </p:sp>
      <p:cxnSp>
        <p:nvCxnSpPr>
          <p:cNvPr id="15" name="Straight Connector 14">
            <a:extLst>
              <a:ext uri="{FF2B5EF4-FFF2-40B4-BE49-F238E27FC236}">
                <a16:creationId xmlns:a16="http://schemas.microsoft.com/office/drawing/2014/main" id="{31C980B2-672E-BBAB-7181-925D02D96F9D}"/>
              </a:ext>
            </a:extLst>
          </p:cNvPr>
          <p:cNvCxnSpPr>
            <a:cxnSpLocks/>
          </p:cNvCxnSpPr>
          <p:nvPr/>
        </p:nvCxnSpPr>
        <p:spPr>
          <a:xfrm>
            <a:off x="8743094" y="3799916"/>
            <a:ext cx="749300" cy="0"/>
          </a:xfrm>
          <a:prstGeom prst="line">
            <a:avLst/>
          </a:prstGeom>
          <a:ln w="57150">
            <a:solidFill>
              <a:srgbClr val="0033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34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11533188" y="6373813"/>
            <a:ext cx="260350" cy="257175"/>
          </a:xfrm>
          <a:prstGeom prst="rect">
            <a:avLst/>
          </a:prstGeom>
          <a:noFill/>
        </p:spPr>
        <p:txBody>
          <a:bodyPr wrap="none">
            <a:spAutoFit/>
          </a:bodyPr>
          <a:lstStyle/>
          <a:p>
            <a:pPr algn="ctr" defTabSz="914354" eaLnBrk="1" fontAlgn="auto" hangingPunct="1">
              <a:spcBef>
                <a:spcPts val="0"/>
              </a:spcBef>
              <a:spcAft>
                <a:spcPts val="0"/>
              </a:spcAft>
              <a:defRPr/>
            </a:pPr>
            <a:r>
              <a:rPr lang="en-US" sz="1067" dirty="0">
                <a:solidFill>
                  <a:schemeClr val="tx1">
                    <a:lumMod val="50000"/>
                    <a:lumOff val="50000"/>
                  </a:schemeClr>
                </a:solidFill>
                <a:latin typeface="PT Sans" panose="020B0503020203020204" pitchFamily="34" charset="0"/>
              </a:rPr>
              <a:t>9</a:t>
            </a:r>
          </a:p>
        </p:txBody>
      </p:sp>
      <p:pic>
        <p:nvPicPr>
          <p:cNvPr id="13" name="Picture 12" descr="A picture containing text, bench, fence, outdoor&#10;&#10;Description automatically generated">
            <a:extLst>
              <a:ext uri="{FF2B5EF4-FFF2-40B4-BE49-F238E27FC236}">
                <a16:creationId xmlns:a16="http://schemas.microsoft.com/office/drawing/2014/main" id="{85265004-32B3-3047-A99D-C9E97C756922}"/>
              </a:ext>
            </a:extLst>
          </p:cNvPr>
          <p:cNvPicPr>
            <a:picLocks noChangeAspect="1"/>
          </p:cNvPicPr>
          <p:nvPr/>
        </p:nvPicPr>
        <p:blipFill rotWithShape="1">
          <a:blip r:embed="rId3">
            <a:extLst>
              <a:ext uri="{28A0092B-C50C-407E-A947-70E740481C1C}">
                <a14:useLocalDpi xmlns:a14="http://schemas.microsoft.com/office/drawing/2010/main" val="0"/>
              </a:ext>
            </a:extLst>
          </a:blip>
          <a:srcRect l="1485" r="2602"/>
          <a:stretch/>
        </p:blipFill>
        <p:spPr>
          <a:xfrm>
            <a:off x="8582785" y="3548136"/>
            <a:ext cx="3210753" cy="2248463"/>
          </a:xfrm>
          <a:prstGeom prst="rect">
            <a:avLst/>
          </a:prstGeom>
        </p:spPr>
      </p:pic>
      <p:pic>
        <p:nvPicPr>
          <p:cNvPr id="14" name="Picture 13" descr="A picture containing text, outdoor, gun&#10;&#10;Description automatically generated">
            <a:extLst>
              <a:ext uri="{FF2B5EF4-FFF2-40B4-BE49-F238E27FC236}">
                <a16:creationId xmlns:a16="http://schemas.microsoft.com/office/drawing/2014/main" id="{3114E582-E275-9846-94B9-418153931106}"/>
              </a:ext>
            </a:extLst>
          </p:cNvPr>
          <p:cNvPicPr>
            <a:picLocks noChangeAspect="1"/>
          </p:cNvPicPr>
          <p:nvPr/>
        </p:nvPicPr>
        <p:blipFill rotWithShape="1">
          <a:blip r:embed="rId4">
            <a:extLst>
              <a:ext uri="{28A0092B-C50C-407E-A947-70E740481C1C}">
                <a14:useLocalDpi xmlns:a14="http://schemas.microsoft.com/office/drawing/2010/main" val="0"/>
              </a:ext>
            </a:extLst>
          </a:blip>
          <a:srcRect l="-274" r="1377"/>
          <a:stretch/>
        </p:blipFill>
        <p:spPr>
          <a:xfrm>
            <a:off x="8582785" y="1002589"/>
            <a:ext cx="3210753" cy="2248463"/>
          </a:xfrm>
          <a:prstGeom prst="rect">
            <a:avLst/>
          </a:prstGeom>
        </p:spPr>
      </p:pic>
      <p:sp>
        <p:nvSpPr>
          <p:cNvPr id="2" name="TextBox 1">
            <a:extLst>
              <a:ext uri="{FF2B5EF4-FFF2-40B4-BE49-F238E27FC236}">
                <a16:creationId xmlns:a16="http://schemas.microsoft.com/office/drawing/2014/main" id="{E0522B5D-DAF5-7FCC-7547-48FDF0F4DBF4}"/>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1F99FDAD-0EDB-DE60-65A6-BA4B26A2EA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6295BE99-2AC5-0765-998E-EC84CEC2C03D}"/>
              </a:ext>
            </a:extLst>
          </p:cNvPr>
          <p:cNvPicPr>
            <a:picLocks noChangeAspect="1"/>
          </p:cNvPicPr>
          <p:nvPr/>
        </p:nvPicPr>
        <p:blipFill rotWithShape="1">
          <a:blip r:embed="rId6"/>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D4237200-D794-8996-B1A6-F398E88D5ABC}"/>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Speech Recognition Task: </a:t>
            </a:r>
            <a:r>
              <a:rPr lang="en-US" sz="3400" b="1" dirty="0"/>
              <a:t>Results</a:t>
            </a:r>
          </a:p>
        </p:txBody>
      </p:sp>
      <p:sp>
        <p:nvSpPr>
          <p:cNvPr id="6" name="TextBox 5">
            <a:extLst>
              <a:ext uri="{FF2B5EF4-FFF2-40B4-BE49-F238E27FC236}">
                <a16:creationId xmlns:a16="http://schemas.microsoft.com/office/drawing/2014/main" id="{A96BF5C0-5532-E5F8-0D94-8BBFC8C42FE4}"/>
              </a:ext>
            </a:extLst>
          </p:cNvPr>
          <p:cNvSpPr txBox="1"/>
          <p:nvPr/>
        </p:nvSpPr>
        <p:spPr>
          <a:xfrm>
            <a:off x="398462" y="924708"/>
            <a:ext cx="6375401" cy="4832092"/>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200" b="1" dirty="0">
                <a:solidFill>
                  <a:srgbClr val="0033AD"/>
                </a:solidFill>
              </a:rPr>
              <a:t>Autistic young adults with NH displayed significantly poorer speech-in-speech recognition </a:t>
            </a:r>
            <a:r>
              <a:rPr lang="en-US" sz="2200" dirty="0">
                <a:solidFill>
                  <a:srgbClr val="0033AD"/>
                </a:solidFill>
              </a:rPr>
              <a:t>than their non-autistic peers, while </a:t>
            </a:r>
            <a:r>
              <a:rPr lang="en-US" sz="2200" b="1" dirty="0">
                <a:solidFill>
                  <a:srgbClr val="0033AD"/>
                </a:solidFill>
              </a:rPr>
              <a:t>speech-in-noise recognition did not differ between groups</a:t>
            </a:r>
            <a:endParaRPr lang="en-US" sz="2200" dirty="0">
              <a:solidFill>
                <a:srgbClr val="0033AD"/>
              </a:solidFill>
            </a:endParaRPr>
          </a:p>
          <a:p>
            <a:pPr marL="342900" indent="-342900">
              <a:buFont typeface="Arial" panose="020B0604020202020204" pitchFamily="34" charset="0"/>
              <a:buChar char="•"/>
            </a:pPr>
            <a:r>
              <a:rPr lang="en-US" sz="2200" dirty="0">
                <a:solidFill>
                  <a:srgbClr val="0033AD"/>
                </a:solidFill>
              </a:rPr>
              <a:t>Results indicate </a:t>
            </a:r>
            <a:r>
              <a:rPr lang="en-US" sz="2200" b="1" dirty="0">
                <a:solidFill>
                  <a:srgbClr val="0033AD"/>
                </a:solidFill>
              </a:rPr>
              <a:t>speech recognition challenges in competing speech backgrounds for young adults on the autism spectrum</a:t>
            </a:r>
            <a:r>
              <a:rPr lang="en-US" sz="2200" dirty="0">
                <a:solidFill>
                  <a:srgbClr val="0033AD"/>
                </a:solidFill>
              </a:rPr>
              <a:t>, which may relate to differences in the ability to </a:t>
            </a:r>
            <a:r>
              <a:rPr lang="en-US" sz="2200" i="1" dirty="0">
                <a:solidFill>
                  <a:srgbClr val="0033AD"/>
                </a:solidFill>
              </a:rPr>
              <a:t>perceptually isolate </a:t>
            </a:r>
            <a:r>
              <a:rPr lang="en-US" sz="2200" dirty="0">
                <a:solidFill>
                  <a:srgbClr val="0033AD"/>
                </a:solidFill>
              </a:rPr>
              <a:t>and </a:t>
            </a:r>
            <a:r>
              <a:rPr lang="en-US" sz="2200" i="1" dirty="0">
                <a:solidFill>
                  <a:srgbClr val="0033AD"/>
                </a:solidFill>
              </a:rPr>
              <a:t>selectively attend to </a:t>
            </a:r>
            <a:r>
              <a:rPr lang="en-US" sz="2200" dirty="0">
                <a:solidFill>
                  <a:srgbClr val="0033AD"/>
                </a:solidFill>
              </a:rPr>
              <a:t>the target speech in situations with high degrees of informational masking</a:t>
            </a:r>
          </a:p>
          <a:p>
            <a:pPr marL="342900" indent="-342900">
              <a:buFont typeface="Arial" panose="020B0604020202020204" pitchFamily="34" charset="0"/>
              <a:buChar char="•"/>
            </a:pPr>
            <a:r>
              <a:rPr lang="en-US" sz="2200" dirty="0">
                <a:solidFill>
                  <a:srgbClr val="0033AD"/>
                </a:solidFill>
              </a:rPr>
              <a:t>These behavioral results help </a:t>
            </a:r>
            <a:r>
              <a:rPr lang="en-US" sz="2200" b="1" dirty="0">
                <a:solidFill>
                  <a:srgbClr val="0033AD"/>
                </a:solidFill>
              </a:rPr>
              <a:t>validate the listening difficulties</a:t>
            </a:r>
            <a:r>
              <a:rPr lang="en-US" sz="2200" dirty="0">
                <a:solidFill>
                  <a:srgbClr val="0033AD"/>
                </a:solidFill>
              </a:rPr>
              <a:t> </a:t>
            </a:r>
            <a:r>
              <a:rPr lang="en-US" sz="2200" b="1" dirty="0">
                <a:solidFill>
                  <a:srgbClr val="0033AD"/>
                </a:solidFill>
              </a:rPr>
              <a:t>reported by autistic adults in the presence of competing talkers </a:t>
            </a:r>
            <a:r>
              <a:rPr lang="en-US" sz="2200" dirty="0">
                <a:solidFill>
                  <a:srgbClr val="0033AD"/>
                </a:solidFill>
              </a:rPr>
              <a:t>in prior qualitative work (e.g., Bendo et al., 2024)</a:t>
            </a:r>
          </a:p>
        </p:txBody>
      </p:sp>
      <p:sp>
        <p:nvSpPr>
          <p:cNvPr id="7" name="Smiley Face 6">
            <a:extLst>
              <a:ext uri="{FF2B5EF4-FFF2-40B4-BE49-F238E27FC236}">
                <a16:creationId xmlns:a16="http://schemas.microsoft.com/office/drawing/2014/main" id="{E26A8DAB-F243-1FFD-813F-B435164954EE}"/>
              </a:ext>
            </a:extLst>
          </p:cNvPr>
          <p:cNvSpPr/>
          <p:nvPr/>
        </p:nvSpPr>
        <p:spPr>
          <a:xfrm>
            <a:off x="7401685" y="1731404"/>
            <a:ext cx="877330" cy="790833"/>
          </a:xfrm>
          <a:prstGeom prst="smileyFace">
            <a:avLst>
              <a:gd name="adj" fmla="val -4653"/>
            </a:avLst>
          </a:prstGeom>
          <a:solidFill>
            <a:schemeClr val="bg2">
              <a:lumMod val="90000"/>
            </a:schemeClr>
          </a:solidFill>
          <a:ln w="3810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8" name="Smiley Face 7">
            <a:extLst>
              <a:ext uri="{FF2B5EF4-FFF2-40B4-BE49-F238E27FC236}">
                <a16:creationId xmlns:a16="http://schemas.microsoft.com/office/drawing/2014/main" id="{DCD7C717-3C22-3DB3-590A-475F4E16BC11}"/>
              </a:ext>
            </a:extLst>
          </p:cNvPr>
          <p:cNvSpPr/>
          <p:nvPr/>
        </p:nvSpPr>
        <p:spPr>
          <a:xfrm>
            <a:off x="7401685" y="4276950"/>
            <a:ext cx="877330" cy="790833"/>
          </a:xfrm>
          <a:prstGeom prst="smileyFace">
            <a:avLst>
              <a:gd name="adj" fmla="val 4653"/>
            </a:avLst>
          </a:prstGeom>
          <a:solidFill>
            <a:schemeClr val="bg2">
              <a:lumMod val="90000"/>
            </a:schemeClr>
          </a:solidFill>
          <a:ln w="3810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493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EDFC1"/>
        </a:solidFill>
        <a:effectLst/>
      </p:bgPr>
    </p:bg>
    <p:spTree>
      <p:nvGrpSpPr>
        <p:cNvPr id="1" name="">
          <a:extLst>
            <a:ext uri="{FF2B5EF4-FFF2-40B4-BE49-F238E27FC236}">
              <a16:creationId xmlns:a16="http://schemas.microsoft.com/office/drawing/2014/main" id="{586E0474-E049-FF18-7527-801FA60D33F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0EE5DD0-7EA9-FE5B-2005-81295F0B0657}"/>
              </a:ext>
            </a:extLst>
          </p:cNvPr>
          <p:cNvSpPr txBox="1"/>
          <p:nvPr/>
        </p:nvSpPr>
        <p:spPr>
          <a:xfrm>
            <a:off x="0" y="6027996"/>
            <a:ext cx="12204629" cy="832104"/>
          </a:xfrm>
          <a:prstGeom prst="rect">
            <a:avLst/>
          </a:prstGeom>
          <a:solidFill>
            <a:srgbClr val="001489"/>
          </a:solidFill>
        </p:spPr>
        <p:txBody>
          <a:bodyPr wrap="square" rtlCol="0" anchor="ctr">
            <a:spAutoFit/>
          </a:bodyPr>
          <a:lstStyle/>
          <a:p>
            <a:pPr algn="ctr"/>
            <a:endParaRPr lang="en-US" sz="4200" dirty="0">
              <a:solidFill>
                <a:schemeClr val="bg1"/>
              </a:solidFill>
            </a:endParaRPr>
          </a:p>
        </p:txBody>
      </p:sp>
      <p:pic>
        <p:nvPicPr>
          <p:cNvPr id="10" name="Picture 9" descr="Text&#10;&#10;Description automatically generated with medium confidence">
            <a:extLst>
              <a:ext uri="{FF2B5EF4-FFF2-40B4-BE49-F238E27FC236}">
                <a16:creationId xmlns:a16="http://schemas.microsoft.com/office/drawing/2014/main" id="{E9CEFCCE-152F-F1BE-6EC9-92CE7A48D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12" name="Picture 11" descr="Logo, company name&#10;&#10;Description automatically generated">
            <a:extLst>
              <a:ext uri="{FF2B5EF4-FFF2-40B4-BE49-F238E27FC236}">
                <a16:creationId xmlns:a16="http://schemas.microsoft.com/office/drawing/2014/main" id="{1AED2666-A89D-3AB6-B6A7-F64312D1F0AF}"/>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16" name="Picture 15" descr="A blue owl with headphones and brain&#10;&#10;Description automatically generated">
            <a:extLst>
              <a:ext uri="{FF2B5EF4-FFF2-40B4-BE49-F238E27FC236}">
                <a16:creationId xmlns:a16="http://schemas.microsoft.com/office/drawing/2014/main" id="{E6922A2D-438F-36D3-0F62-AAEB981A7703}"/>
              </a:ext>
            </a:extLst>
          </p:cNvPr>
          <p:cNvPicPr>
            <a:picLocks noChangeAspect="1"/>
          </p:cNvPicPr>
          <p:nvPr/>
        </p:nvPicPr>
        <p:blipFill rotWithShape="1">
          <a:blip r:embed="rId5"/>
          <a:srcRect t="10726" r="3363" b="10175"/>
          <a:stretch/>
        </p:blipFill>
        <p:spPr>
          <a:xfrm>
            <a:off x="8182" y="-944"/>
            <a:ext cx="1828427" cy="1496612"/>
          </a:xfrm>
          <a:prstGeom prst="rect">
            <a:avLst/>
          </a:prstGeom>
        </p:spPr>
      </p:pic>
      <p:pic>
        <p:nvPicPr>
          <p:cNvPr id="19" name="Picture 18" descr="A cartoon of a pink brain&#10;&#10;Description automatically generated">
            <a:extLst>
              <a:ext uri="{FF2B5EF4-FFF2-40B4-BE49-F238E27FC236}">
                <a16:creationId xmlns:a16="http://schemas.microsoft.com/office/drawing/2014/main" id="{C3F0FEAB-B047-16D1-4E98-63246D0A7F58}"/>
              </a:ext>
            </a:extLst>
          </p:cNvPr>
          <p:cNvPicPr>
            <a:picLocks noChangeAspect="1"/>
          </p:cNvPicPr>
          <p:nvPr/>
        </p:nvPicPr>
        <p:blipFill rotWithShape="1">
          <a:blip r:embed="rId6"/>
          <a:srcRect l="25379" t="33174" r="26682" b="25536"/>
          <a:stretch/>
        </p:blipFill>
        <p:spPr>
          <a:xfrm>
            <a:off x="10532961" y="0"/>
            <a:ext cx="1671667" cy="1439773"/>
          </a:xfrm>
          <a:prstGeom prst="rect">
            <a:avLst/>
          </a:prstGeom>
        </p:spPr>
      </p:pic>
      <p:sp>
        <p:nvSpPr>
          <p:cNvPr id="21" name="Rectangle 20">
            <a:extLst>
              <a:ext uri="{FF2B5EF4-FFF2-40B4-BE49-F238E27FC236}">
                <a16:creationId xmlns:a16="http://schemas.microsoft.com/office/drawing/2014/main" id="{E00B499C-F845-8790-54C0-8AFE9A9460C7}"/>
              </a:ext>
            </a:extLst>
          </p:cNvPr>
          <p:cNvSpPr/>
          <p:nvPr/>
        </p:nvSpPr>
        <p:spPr>
          <a:xfrm>
            <a:off x="2748264" y="76594"/>
            <a:ext cx="6695467" cy="923754"/>
          </a:xfrm>
          <a:prstGeom prst="rect">
            <a:avLst/>
          </a:prstGeom>
          <a:solidFill>
            <a:srgbClr val="001489"/>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EDFC1"/>
                </a:solidFill>
                <a:latin typeface="Calibri" panose="020F0502020204030204" pitchFamily="34" charset="0"/>
                <a:cs typeface="Calibri" panose="020F0502020204030204" pitchFamily="34" charset="0"/>
              </a:rPr>
              <a:t>Background </a:t>
            </a:r>
            <a:r>
              <a:rPr lang="en-US" sz="2800" dirty="0">
                <a:solidFill>
                  <a:srgbClr val="FEDFC1"/>
                </a:solidFill>
                <a:latin typeface="Calibri" panose="020F0502020204030204" pitchFamily="34" charset="0"/>
                <a:cs typeface="Calibri" panose="020F0502020204030204" pitchFamily="34" charset="0"/>
                <a:sym typeface="Wingdings" pitchFamily="2" charset="2"/>
              </a:rPr>
              <a:t> </a:t>
            </a:r>
          </a:p>
          <a:p>
            <a:pPr algn="ctr"/>
            <a:r>
              <a:rPr lang="en-US" sz="2800" dirty="0">
                <a:solidFill>
                  <a:srgbClr val="FEDFC1"/>
                </a:solidFill>
                <a:latin typeface="Calibri" panose="020F0502020204030204" pitchFamily="34" charset="0"/>
                <a:cs typeface="Calibri" panose="020F0502020204030204" pitchFamily="34" charset="0"/>
              </a:rPr>
              <a:t>Listening in “Adverse” Acoustic Environments</a:t>
            </a:r>
          </a:p>
        </p:txBody>
      </p:sp>
      <p:pic>
        <p:nvPicPr>
          <p:cNvPr id="52" name="Graphic 51" descr="Brain in head outline">
            <a:extLst>
              <a:ext uri="{FF2B5EF4-FFF2-40B4-BE49-F238E27FC236}">
                <a16:creationId xmlns:a16="http://schemas.microsoft.com/office/drawing/2014/main" id="{99E36869-B8F1-53D2-B4AE-33D0BAF5F2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26675" y="2689651"/>
            <a:ext cx="1784154" cy="1784154"/>
          </a:xfrm>
          <a:prstGeom prst="rect">
            <a:avLst/>
          </a:prstGeom>
        </p:spPr>
      </p:pic>
      <p:sp>
        <p:nvSpPr>
          <p:cNvPr id="53" name="Freeform 164">
            <a:extLst>
              <a:ext uri="{FF2B5EF4-FFF2-40B4-BE49-F238E27FC236}">
                <a16:creationId xmlns:a16="http://schemas.microsoft.com/office/drawing/2014/main" id="{DF4BE6FF-E76C-DE7E-1396-8D1FD37BBEB6}"/>
              </a:ext>
            </a:extLst>
          </p:cNvPr>
          <p:cNvSpPr>
            <a:spLocks/>
          </p:cNvSpPr>
          <p:nvPr/>
        </p:nvSpPr>
        <p:spPr bwMode="auto">
          <a:xfrm>
            <a:off x="893323" y="2808848"/>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54" name="Freeform 164">
            <a:extLst>
              <a:ext uri="{FF2B5EF4-FFF2-40B4-BE49-F238E27FC236}">
                <a16:creationId xmlns:a16="http://schemas.microsoft.com/office/drawing/2014/main" id="{53183263-0DC3-09F3-220B-1920CC88FF29}"/>
              </a:ext>
            </a:extLst>
          </p:cNvPr>
          <p:cNvSpPr>
            <a:spLocks/>
          </p:cNvSpPr>
          <p:nvPr/>
        </p:nvSpPr>
        <p:spPr bwMode="auto">
          <a:xfrm>
            <a:off x="49412" y="3111013"/>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5" name="Freeform 164">
            <a:extLst>
              <a:ext uri="{FF2B5EF4-FFF2-40B4-BE49-F238E27FC236}">
                <a16:creationId xmlns:a16="http://schemas.microsoft.com/office/drawing/2014/main" id="{3DA04CB2-D9B7-9D78-772D-C6AB1F38F981}"/>
              </a:ext>
            </a:extLst>
          </p:cNvPr>
          <p:cNvSpPr>
            <a:spLocks/>
          </p:cNvSpPr>
          <p:nvPr/>
        </p:nvSpPr>
        <p:spPr bwMode="auto">
          <a:xfrm>
            <a:off x="1444263" y="2467223"/>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2">
              <a:lumMod val="75000"/>
            </a:schemeClr>
          </a:solidFill>
          <a:ln>
            <a:solidFill>
              <a:schemeClr val="tx2">
                <a:lumMod val="75000"/>
              </a:schemeClr>
            </a:solidFill>
          </a:ln>
        </p:spPr>
        <p:txBody>
          <a:bodyPr vert="horz" wrap="square" lIns="91440" tIns="45720" rIns="91440" bIns="45720" numCol="1" anchor="t" anchorCtr="0" compatLnSpc="1">
            <a:prstTxWarp prst="textNoShape">
              <a:avLst/>
            </a:prstTxWarp>
          </a:bodyPr>
          <a:lstStyle/>
          <a:p>
            <a:endParaRPr lang="en-US"/>
          </a:p>
        </p:txBody>
      </p:sp>
      <p:sp>
        <p:nvSpPr>
          <p:cNvPr id="56" name="Freeform 164">
            <a:extLst>
              <a:ext uri="{FF2B5EF4-FFF2-40B4-BE49-F238E27FC236}">
                <a16:creationId xmlns:a16="http://schemas.microsoft.com/office/drawing/2014/main" id="{8AB392E6-E4EA-9034-3271-661E92D04127}"/>
              </a:ext>
            </a:extLst>
          </p:cNvPr>
          <p:cNvSpPr>
            <a:spLocks/>
          </p:cNvSpPr>
          <p:nvPr/>
        </p:nvSpPr>
        <p:spPr bwMode="auto">
          <a:xfrm>
            <a:off x="630747" y="3526971"/>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accent4">
              <a:lumMod val="50000"/>
            </a:schemeClr>
          </a:solidFill>
          <a:ln>
            <a:solidFill>
              <a:schemeClr val="accent4">
                <a:lumMod val="50000"/>
              </a:schemeClr>
            </a:solidFill>
          </a:ln>
        </p:spPr>
        <p:txBody>
          <a:bodyPr vert="horz" wrap="square" lIns="91440" tIns="45720" rIns="91440" bIns="45720" numCol="1" anchor="t" anchorCtr="0" compatLnSpc="1">
            <a:prstTxWarp prst="textNoShape">
              <a:avLst/>
            </a:prstTxWarp>
          </a:bodyPr>
          <a:lstStyle/>
          <a:p>
            <a:endParaRPr lang="en-US"/>
          </a:p>
        </p:txBody>
      </p:sp>
      <p:sp>
        <p:nvSpPr>
          <p:cNvPr id="57" name="Freeform 164">
            <a:extLst>
              <a:ext uri="{FF2B5EF4-FFF2-40B4-BE49-F238E27FC236}">
                <a16:creationId xmlns:a16="http://schemas.microsoft.com/office/drawing/2014/main" id="{A4AB77C2-E766-FBA7-D076-72E105D30450}"/>
              </a:ext>
            </a:extLst>
          </p:cNvPr>
          <p:cNvSpPr>
            <a:spLocks/>
          </p:cNvSpPr>
          <p:nvPr/>
        </p:nvSpPr>
        <p:spPr bwMode="auto">
          <a:xfrm>
            <a:off x="1384768" y="3144150"/>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bg2">
              <a:lumMod val="60000"/>
              <a:lumOff val="40000"/>
            </a:schemeClr>
          </a:solidFill>
          <a:ln>
            <a:solidFill>
              <a:schemeClr val="bg2">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58" name="Freeform 164">
            <a:extLst>
              <a:ext uri="{FF2B5EF4-FFF2-40B4-BE49-F238E27FC236}">
                <a16:creationId xmlns:a16="http://schemas.microsoft.com/office/drawing/2014/main" id="{12123591-78BA-3B42-5213-C2934BBD496F}"/>
              </a:ext>
            </a:extLst>
          </p:cNvPr>
          <p:cNvSpPr>
            <a:spLocks/>
          </p:cNvSpPr>
          <p:nvPr/>
        </p:nvSpPr>
        <p:spPr bwMode="auto">
          <a:xfrm>
            <a:off x="342476" y="2242736"/>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7030A0"/>
          </a:solidFill>
          <a:ln>
            <a:solidFill>
              <a:srgbClr val="7030A0"/>
            </a:solidFill>
          </a:ln>
        </p:spPr>
        <p:txBody>
          <a:bodyPr vert="horz" wrap="square" lIns="91440" tIns="45720" rIns="91440" bIns="45720" numCol="1" anchor="t" anchorCtr="0" compatLnSpc="1">
            <a:prstTxWarp prst="textNoShape">
              <a:avLst/>
            </a:prstTxWarp>
          </a:bodyPr>
          <a:lstStyle/>
          <a:p>
            <a:endParaRPr lang="en-US"/>
          </a:p>
        </p:txBody>
      </p:sp>
      <p:sp>
        <p:nvSpPr>
          <p:cNvPr id="59" name="Freeform 164">
            <a:extLst>
              <a:ext uri="{FF2B5EF4-FFF2-40B4-BE49-F238E27FC236}">
                <a16:creationId xmlns:a16="http://schemas.microsoft.com/office/drawing/2014/main" id="{F4FC9D4E-F3F2-A8B0-16A8-3635C120887A}"/>
              </a:ext>
            </a:extLst>
          </p:cNvPr>
          <p:cNvSpPr>
            <a:spLocks/>
          </p:cNvSpPr>
          <p:nvPr/>
        </p:nvSpPr>
        <p:spPr bwMode="auto">
          <a:xfrm>
            <a:off x="9537785" y="2923804"/>
            <a:ext cx="2023468" cy="1357312"/>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60" name="Right Arrow 59">
            <a:extLst>
              <a:ext uri="{FF2B5EF4-FFF2-40B4-BE49-F238E27FC236}">
                <a16:creationId xmlns:a16="http://schemas.microsoft.com/office/drawing/2014/main" id="{5E10E039-315E-8DED-097A-A3088F4D4E67}"/>
              </a:ext>
            </a:extLst>
          </p:cNvPr>
          <p:cNvSpPr/>
          <p:nvPr/>
        </p:nvSpPr>
        <p:spPr>
          <a:xfrm>
            <a:off x="3420822" y="3404372"/>
            <a:ext cx="736586" cy="396176"/>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a:extLst>
              <a:ext uri="{FF2B5EF4-FFF2-40B4-BE49-F238E27FC236}">
                <a16:creationId xmlns:a16="http://schemas.microsoft.com/office/drawing/2014/main" id="{160EA3A9-E280-B500-FDBA-29F51FF5240F}"/>
              </a:ext>
            </a:extLst>
          </p:cNvPr>
          <p:cNvSpPr/>
          <p:nvPr/>
        </p:nvSpPr>
        <p:spPr>
          <a:xfrm>
            <a:off x="8447608" y="3418662"/>
            <a:ext cx="736586" cy="396176"/>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24BB89CF-ED50-6492-B352-46A5AC7BC8DF}"/>
              </a:ext>
            </a:extLst>
          </p:cNvPr>
          <p:cNvGrpSpPr/>
          <p:nvPr/>
        </p:nvGrpSpPr>
        <p:grpSpPr>
          <a:xfrm>
            <a:off x="4466995" y="2888080"/>
            <a:ext cx="965160" cy="1428760"/>
            <a:chOff x="5761401" y="3525321"/>
            <a:chExt cx="210369" cy="328780"/>
          </a:xfrm>
          <a:solidFill>
            <a:srgbClr val="001489"/>
          </a:solidFill>
        </p:grpSpPr>
        <p:sp>
          <p:nvSpPr>
            <p:cNvPr id="63" name="Freeform 157">
              <a:extLst>
                <a:ext uri="{FF2B5EF4-FFF2-40B4-BE49-F238E27FC236}">
                  <a16:creationId xmlns:a16="http://schemas.microsoft.com/office/drawing/2014/main" id="{557070BF-888D-3192-FE67-867C0697FE9D}"/>
                </a:ext>
              </a:extLst>
            </p:cNvPr>
            <p:cNvSpPr>
              <a:spLocks/>
            </p:cNvSpPr>
            <p:nvPr/>
          </p:nvSpPr>
          <p:spPr bwMode="auto">
            <a:xfrm>
              <a:off x="5761401" y="3525321"/>
              <a:ext cx="210369" cy="328780"/>
            </a:xfrm>
            <a:custGeom>
              <a:avLst/>
              <a:gdLst>
                <a:gd name="T0" fmla="*/ 83 w 85"/>
                <a:gd name="T1" fmla="*/ 33 h 133"/>
                <a:gd name="T2" fmla="*/ 64 w 85"/>
                <a:gd name="T3" fmla="*/ 10 h 133"/>
                <a:gd name="T4" fmla="*/ 19 w 85"/>
                <a:gd name="T5" fmla="*/ 13 h 133"/>
                <a:gd name="T6" fmla="*/ 4 w 85"/>
                <a:gd name="T7" fmla="*/ 36 h 133"/>
                <a:gd name="T8" fmla="*/ 2 w 85"/>
                <a:gd name="T9" fmla="*/ 60 h 133"/>
                <a:gd name="T10" fmla="*/ 5 w 85"/>
                <a:gd name="T11" fmla="*/ 62 h 133"/>
                <a:gd name="T12" fmla="*/ 7 w 85"/>
                <a:gd name="T13" fmla="*/ 59 h 133"/>
                <a:gd name="T14" fmla="*/ 7 w 85"/>
                <a:gd name="T15" fmla="*/ 59 h 133"/>
                <a:gd name="T16" fmla="*/ 23 w 85"/>
                <a:gd name="T17" fmla="*/ 17 h 133"/>
                <a:gd name="T18" fmla="*/ 62 w 85"/>
                <a:gd name="T19" fmla="*/ 15 h 133"/>
                <a:gd name="T20" fmla="*/ 78 w 85"/>
                <a:gd name="T21" fmla="*/ 34 h 133"/>
                <a:gd name="T22" fmla="*/ 71 w 85"/>
                <a:gd name="T23" fmla="*/ 76 h 133"/>
                <a:gd name="T24" fmla="*/ 59 w 85"/>
                <a:gd name="T25" fmla="*/ 99 h 133"/>
                <a:gd name="T26" fmla="*/ 58 w 85"/>
                <a:gd name="T27" fmla="*/ 99 h 133"/>
                <a:gd name="T28" fmla="*/ 58 w 85"/>
                <a:gd name="T29" fmla="*/ 99 h 133"/>
                <a:gd name="T30" fmla="*/ 43 w 85"/>
                <a:gd name="T31" fmla="*/ 124 h 133"/>
                <a:gd name="T32" fmla="*/ 27 w 85"/>
                <a:gd name="T33" fmla="*/ 127 h 133"/>
                <a:gd name="T34" fmla="*/ 15 w 85"/>
                <a:gd name="T35" fmla="*/ 119 h 133"/>
                <a:gd name="T36" fmla="*/ 11 w 85"/>
                <a:gd name="T37" fmla="*/ 106 h 133"/>
                <a:gd name="T38" fmla="*/ 11 w 85"/>
                <a:gd name="T39" fmla="*/ 105 h 133"/>
                <a:gd name="T40" fmla="*/ 8 w 85"/>
                <a:gd name="T41" fmla="*/ 103 h 133"/>
                <a:gd name="T42" fmla="*/ 6 w 85"/>
                <a:gd name="T43" fmla="*/ 105 h 133"/>
                <a:gd name="T44" fmla="*/ 26 w 85"/>
                <a:gd name="T45" fmla="*/ 132 h 133"/>
                <a:gd name="T46" fmla="*/ 32 w 85"/>
                <a:gd name="T47" fmla="*/ 133 h 133"/>
                <a:gd name="T48" fmla="*/ 46 w 85"/>
                <a:gd name="T49" fmla="*/ 128 h 133"/>
                <a:gd name="T50" fmla="*/ 63 w 85"/>
                <a:gd name="T51" fmla="*/ 102 h 133"/>
                <a:gd name="T52" fmla="*/ 76 w 85"/>
                <a:gd name="T53" fmla="*/ 78 h 133"/>
                <a:gd name="T54" fmla="*/ 84 w 85"/>
                <a:gd name="T55" fmla="*/ 56 h 133"/>
                <a:gd name="T56" fmla="*/ 83 w 85"/>
                <a:gd name="T5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3">
                  <a:moveTo>
                    <a:pt x="83" y="33"/>
                  </a:moveTo>
                  <a:cubicBezTo>
                    <a:pt x="81" y="23"/>
                    <a:pt x="74" y="15"/>
                    <a:pt x="64" y="10"/>
                  </a:cubicBezTo>
                  <a:cubicBezTo>
                    <a:pt x="42" y="0"/>
                    <a:pt x="28" y="6"/>
                    <a:pt x="19" y="13"/>
                  </a:cubicBezTo>
                  <a:cubicBezTo>
                    <a:pt x="13" y="18"/>
                    <a:pt x="7" y="27"/>
                    <a:pt x="4" y="36"/>
                  </a:cubicBezTo>
                  <a:cubicBezTo>
                    <a:pt x="1" y="45"/>
                    <a:pt x="0" y="53"/>
                    <a:pt x="2" y="60"/>
                  </a:cubicBezTo>
                  <a:cubicBezTo>
                    <a:pt x="2" y="61"/>
                    <a:pt x="3" y="62"/>
                    <a:pt x="5" y="62"/>
                  </a:cubicBezTo>
                  <a:cubicBezTo>
                    <a:pt x="6" y="62"/>
                    <a:pt x="7" y="60"/>
                    <a:pt x="7" y="59"/>
                  </a:cubicBezTo>
                  <a:cubicBezTo>
                    <a:pt x="7" y="59"/>
                    <a:pt x="7" y="59"/>
                    <a:pt x="7" y="59"/>
                  </a:cubicBezTo>
                  <a:cubicBezTo>
                    <a:pt x="5" y="49"/>
                    <a:pt x="9" y="28"/>
                    <a:pt x="23" y="17"/>
                  </a:cubicBezTo>
                  <a:cubicBezTo>
                    <a:pt x="33" y="9"/>
                    <a:pt x="47" y="8"/>
                    <a:pt x="62" y="15"/>
                  </a:cubicBezTo>
                  <a:cubicBezTo>
                    <a:pt x="70" y="19"/>
                    <a:pt x="76" y="26"/>
                    <a:pt x="78" y="34"/>
                  </a:cubicBezTo>
                  <a:cubicBezTo>
                    <a:pt x="82" y="48"/>
                    <a:pt x="77" y="64"/>
                    <a:pt x="71" y="76"/>
                  </a:cubicBezTo>
                  <a:cubicBezTo>
                    <a:pt x="66" y="89"/>
                    <a:pt x="59" y="99"/>
                    <a:pt x="59" y="99"/>
                  </a:cubicBezTo>
                  <a:cubicBezTo>
                    <a:pt x="58" y="99"/>
                    <a:pt x="58" y="99"/>
                    <a:pt x="58" y="99"/>
                  </a:cubicBezTo>
                  <a:cubicBezTo>
                    <a:pt x="58" y="99"/>
                    <a:pt x="58" y="99"/>
                    <a:pt x="58" y="99"/>
                  </a:cubicBezTo>
                  <a:cubicBezTo>
                    <a:pt x="54" y="111"/>
                    <a:pt x="49" y="119"/>
                    <a:pt x="43" y="124"/>
                  </a:cubicBezTo>
                  <a:cubicBezTo>
                    <a:pt x="38" y="127"/>
                    <a:pt x="33" y="128"/>
                    <a:pt x="27" y="127"/>
                  </a:cubicBezTo>
                  <a:cubicBezTo>
                    <a:pt x="23" y="126"/>
                    <a:pt x="18" y="123"/>
                    <a:pt x="15" y="119"/>
                  </a:cubicBezTo>
                  <a:cubicBezTo>
                    <a:pt x="12" y="115"/>
                    <a:pt x="11" y="110"/>
                    <a:pt x="11" y="106"/>
                  </a:cubicBezTo>
                  <a:cubicBezTo>
                    <a:pt x="11" y="106"/>
                    <a:pt x="11" y="106"/>
                    <a:pt x="11" y="105"/>
                  </a:cubicBezTo>
                  <a:cubicBezTo>
                    <a:pt x="11" y="104"/>
                    <a:pt x="10" y="103"/>
                    <a:pt x="8" y="103"/>
                  </a:cubicBezTo>
                  <a:cubicBezTo>
                    <a:pt x="7" y="103"/>
                    <a:pt x="6" y="104"/>
                    <a:pt x="6" y="105"/>
                  </a:cubicBezTo>
                  <a:cubicBezTo>
                    <a:pt x="5" y="117"/>
                    <a:pt x="14" y="129"/>
                    <a:pt x="26" y="132"/>
                  </a:cubicBezTo>
                  <a:cubicBezTo>
                    <a:pt x="28" y="133"/>
                    <a:pt x="30" y="133"/>
                    <a:pt x="32" y="133"/>
                  </a:cubicBezTo>
                  <a:cubicBezTo>
                    <a:pt x="37" y="133"/>
                    <a:pt x="42" y="131"/>
                    <a:pt x="46" y="128"/>
                  </a:cubicBezTo>
                  <a:cubicBezTo>
                    <a:pt x="53" y="123"/>
                    <a:pt x="59" y="114"/>
                    <a:pt x="63" y="102"/>
                  </a:cubicBezTo>
                  <a:cubicBezTo>
                    <a:pt x="64" y="100"/>
                    <a:pt x="71" y="91"/>
                    <a:pt x="76" y="78"/>
                  </a:cubicBezTo>
                  <a:cubicBezTo>
                    <a:pt x="80" y="70"/>
                    <a:pt x="82" y="63"/>
                    <a:pt x="84" y="56"/>
                  </a:cubicBezTo>
                  <a:cubicBezTo>
                    <a:pt x="85" y="47"/>
                    <a:pt x="85" y="39"/>
                    <a:pt x="83" y="3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58">
              <a:extLst>
                <a:ext uri="{FF2B5EF4-FFF2-40B4-BE49-F238E27FC236}">
                  <a16:creationId xmlns:a16="http://schemas.microsoft.com/office/drawing/2014/main" id="{20271E17-B05F-8B1C-8BE6-82EBAE6B916B}"/>
                </a:ext>
              </a:extLst>
            </p:cNvPr>
            <p:cNvSpPr>
              <a:spLocks/>
            </p:cNvSpPr>
            <p:nvPr/>
          </p:nvSpPr>
          <p:spPr bwMode="auto">
            <a:xfrm>
              <a:off x="5820607" y="3569411"/>
              <a:ext cx="114633" cy="57946"/>
            </a:xfrm>
            <a:custGeom>
              <a:avLst/>
              <a:gdLst>
                <a:gd name="T0" fmla="*/ 46 w 46"/>
                <a:gd name="T1" fmla="*/ 19 h 23"/>
                <a:gd name="T2" fmla="*/ 46 w 46"/>
                <a:gd name="T3" fmla="*/ 19 h 23"/>
                <a:gd name="T4" fmla="*/ 29 w 46"/>
                <a:gd name="T5" fmla="*/ 3 h 23"/>
                <a:gd name="T6" fmla="*/ 2 w 46"/>
                <a:gd name="T7" fmla="*/ 8 h 23"/>
                <a:gd name="T8" fmla="*/ 2 w 46"/>
                <a:gd name="T9" fmla="*/ 8 h 23"/>
                <a:gd name="T10" fmla="*/ 2 w 46"/>
                <a:gd name="T11" fmla="*/ 8 h 23"/>
                <a:gd name="T12" fmla="*/ 0 w 46"/>
                <a:gd name="T13" fmla="*/ 10 h 23"/>
                <a:gd name="T14" fmla="*/ 3 w 46"/>
                <a:gd name="T15" fmla="*/ 13 h 23"/>
                <a:gd name="T16" fmla="*/ 4 w 46"/>
                <a:gd name="T17" fmla="*/ 12 h 23"/>
                <a:gd name="T18" fmla="*/ 27 w 46"/>
                <a:gd name="T19" fmla="*/ 8 h 23"/>
                <a:gd name="T20" fmla="*/ 41 w 46"/>
                <a:gd name="T21" fmla="*/ 21 h 23"/>
                <a:gd name="T22" fmla="*/ 44 w 46"/>
                <a:gd name="T23" fmla="*/ 23 h 23"/>
                <a:gd name="T24" fmla="*/ 46 w 46"/>
                <a:gd name="T25" fmla="*/ 20 h 23"/>
                <a:gd name="T26" fmla="*/ 46 w 46"/>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3">
                  <a:moveTo>
                    <a:pt x="46" y="19"/>
                  </a:moveTo>
                  <a:cubicBezTo>
                    <a:pt x="46" y="19"/>
                    <a:pt x="46" y="19"/>
                    <a:pt x="46" y="19"/>
                  </a:cubicBezTo>
                  <a:cubicBezTo>
                    <a:pt x="42" y="11"/>
                    <a:pt x="36" y="5"/>
                    <a:pt x="29" y="3"/>
                  </a:cubicBezTo>
                  <a:cubicBezTo>
                    <a:pt x="16" y="0"/>
                    <a:pt x="3" y="7"/>
                    <a:pt x="2" y="8"/>
                  </a:cubicBezTo>
                  <a:cubicBezTo>
                    <a:pt x="2" y="8"/>
                    <a:pt x="2" y="8"/>
                    <a:pt x="2" y="8"/>
                  </a:cubicBezTo>
                  <a:cubicBezTo>
                    <a:pt x="2" y="8"/>
                    <a:pt x="2" y="8"/>
                    <a:pt x="2" y="8"/>
                  </a:cubicBezTo>
                  <a:cubicBezTo>
                    <a:pt x="1" y="8"/>
                    <a:pt x="0" y="9"/>
                    <a:pt x="0" y="10"/>
                  </a:cubicBezTo>
                  <a:cubicBezTo>
                    <a:pt x="0" y="11"/>
                    <a:pt x="2" y="13"/>
                    <a:pt x="3" y="13"/>
                  </a:cubicBezTo>
                  <a:cubicBezTo>
                    <a:pt x="4" y="13"/>
                    <a:pt x="4" y="12"/>
                    <a:pt x="4" y="12"/>
                  </a:cubicBezTo>
                  <a:cubicBezTo>
                    <a:pt x="5" y="12"/>
                    <a:pt x="16" y="5"/>
                    <a:pt x="27" y="8"/>
                  </a:cubicBezTo>
                  <a:cubicBezTo>
                    <a:pt x="33" y="10"/>
                    <a:pt x="38" y="14"/>
                    <a:pt x="41" y="21"/>
                  </a:cubicBezTo>
                  <a:cubicBezTo>
                    <a:pt x="42" y="22"/>
                    <a:pt x="43" y="23"/>
                    <a:pt x="44" y="23"/>
                  </a:cubicBezTo>
                  <a:cubicBezTo>
                    <a:pt x="45" y="23"/>
                    <a:pt x="46" y="22"/>
                    <a:pt x="46" y="20"/>
                  </a:cubicBezTo>
                  <a:cubicBezTo>
                    <a:pt x="46" y="20"/>
                    <a:pt x="46" y="19"/>
                    <a:pt x="46" y="1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159">
              <a:extLst>
                <a:ext uri="{FF2B5EF4-FFF2-40B4-BE49-F238E27FC236}">
                  <a16:creationId xmlns:a16="http://schemas.microsoft.com/office/drawing/2014/main" id="{E56A3652-C892-E599-1039-49E9CB71A800}"/>
                </a:ext>
              </a:extLst>
            </p:cNvPr>
            <p:cNvSpPr>
              <a:spLocks/>
            </p:cNvSpPr>
            <p:nvPr/>
          </p:nvSpPr>
          <p:spPr bwMode="auto">
            <a:xfrm>
              <a:off x="5809269" y="3638694"/>
              <a:ext cx="90698" cy="153683"/>
            </a:xfrm>
            <a:custGeom>
              <a:avLst/>
              <a:gdLst>
                <a:gd name="T0" fmla="*/ 34 w 37"/>
                <a:gd name="T1" fmla="*/ 9 h 62"/>
                <a:gd name="T2" fmla="*/ 24 w 37"/>
                <a:gd name="T3" fmla="*/ 1 h 62"/>
                <a:gd name="T4" fmla="*/ 9 w 37"/>
                <a:gd name="T5" fmla="*/ 6 h 62"/>
                <a:gd name="T6" fmla="*/ 8 w 37"/>
                <a:gd name="T7" fmla="*/ 6 h 62"/>
                <a:gd name="T8" fmla="*/ 8 w 37"/>
                <a:gd name="T9" fmla="*/ 6 h 62"/>
                <a:gd name="T10" fmla="*/ 7 w 37"/>
                <a:gd name="T11" fmla="*/ 8 h 62"/>
                <a:gd name="T12" fmla="*/ 10 w 37"/>
                <a:gd name="T13" fmla="*/ 10 h 62"/>
                <a:gd name="T14" fmla="*/ 12 w 37"/>
                <a:gd name="T15" fmla="*/ 10 h 62"/>
                <a:gd name="T16" fmla="*/ 23 w 37"/>
                <a:gd name="T17" fmla="*/ 7 h 62"/>
                <a:gd name="T18" fmla="*/ 29 w 37"/>
                <a:gd name="T19" fmla="*/ 11 h 62"/>
                <a:gd name="T20" fmla="*/ 25 w 37"/>
                <a:gd name="T21" fmla="*/ 29 h 62"/>
                <a:gd name="T22" fmla="*/ 18 w 37"/>
                <a:gd name="T23" fmla="*/ 37 h 62"/>
                <a:gd name="T24" fmla="*/ 13 w 37"/>
                <a:gd name="T25" fmla="*/ 53 h 62"/>
                <a:gd name="T26" fmla="*/ 12 w 37"/>
                <a:gd name="T27" fmla="*/ 57 h 62"/>
                <a:gd name="T28" fmla="*/ 12 w 37"/>
                <a:gd name="T29" fmla="*/ 57 h 62"/>
                <a:gd name="T30" fmla="*/ 9 w 37"/>
                <a:gd name="T31" fmla="*/ 55 h 62"/>
                <a:gd name="T32" fmla="*/ 6 w 37"/>
                <a:gd name="T33" fmla="*/ 34 h 62"/>
                <a:gd name="T34" fmla="*/ 6 w 37"/>
                <a:gd name="T35" fmla="*/ 34 h 62"/>
                <a:gd name="T36" fmla="*/ 3 w 37"/>
                <a:gd name="T37" fmla="*/ 31 h 62"/>
                <a:gd name="T38" fmla="*/ 0 w 37"/>
                <a:gd name="T39" fmla="*/ 34 h 62"/>
                <a:gd name="T40" fmla="*/ 0 w 37"/>
                <a:gd name="T41" fmla="*/ 43 h 62"/>
                <a:gd name="T42" fmla="*/ 5 w 37"/>
                <a:gd name="T43" fmla="*/ 59 h 62"/>
                <a:gd name="T44" fmla="*/ 12 w 37"/>
                <a:gd name="T45" fmla="*/ 62 h 62"/>
                <a:gd name="T46" fmla="*/ 12 w 37"/>
                <a:gd name="T47" fmla="*/ 62 h 62"/>
                <a:gd name="T48" fmla="*/ 17 w 37"/>
                <a:gd name="T49" fmla="*/ 59 h 62"/>
                <a:gd name="T50" fmla="*/ 18 w 37"/>
                <a:gd name="T51" fmla="*/ 54 h 62"/>
                <a:gd name="T52" fmla="*/ 23 w 37"/>
                <a:gd name="T53" fmla="*/ 40 h 62"/>
                <a:gd name="T54" fmla="*/ 29 w 37"/>
                <a:gd name="T55" fmla="*/ 32 h 62"/>
                <a:gd name="T56" fmla="*/ 35 w 37"/>
                <a:gd name="T57" fmla="*/ 21 h 62"/>
                <a:gd name="T58" fmla="*/ 34 w 37"/>
                <a:gd name="T5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2">
                  <a:moveTo>
                    <a:pt x="34" y="9"/>
                  </a:moveTo>
                  <a:cubicBezTo>
                    <a:pt x="32" y="5"/>
                    <a:pt x="28" y="2"/>
                    <a:pt x="24" y="1"/>
                  </a:cubicBezTo>
                  <a:cubicBezTo>
                    <a:pt x="17" y="0"/>
                    <a:pt x="10" y="5"/>
                    <a:pt x="9" y="6"/>
                  </a:cubicBezTo>
                  <a:cubicBezTo>
                    <a:pt x="9" y="6"/>
                    <a:pt x="8" y="6"/>
                    <a:pt x="8" y="6"/>
                  </a:cubicBezTo>
                  <a:cubicBezTo>
                    <a:pt x="8" y="6"/>
                    <a:pt x="8" y="6"/>
                    <a:pt x="8" y="6"/>
                  </a:cubicBezTo>
                  <a:cubicBezTo>
                    <a:pt x="8" y="6"/>
                    <a:pt x="7" y="7"/>
                    <a:pt x="7" y="8"/>
                  </a:cubicBezTo>
                  <a:cubicBezTo>
                    <a:pt x="7" y="9"/>
                    <a:pt x="9" y="10"/>
                    <a:pt x="10" y="10"/>
                  </a:cubicBezTo>
                  <a:cubicBezTo>
                    <a:pt x="11" y="10"/>
                    <a:pt x="11" y="10"/>
                    <a:pt x="12" y="10"/>
                  </a:cubicBezTo>
                  <a:cubicBezTo>
                    <a:pt x="12" y="10"/>
                    <a:pt x="18" y="6"/>
                    <a:pt x="23" y="7"/>
                  </a:cubicBezTo>
                  <a:cubicBezTo>
                    <a:pt x="26" y="7"/>
                    <a:pt x="28" y="9"/>
                    <a:pt x="29" y="11"/>
                  </a:cubicBezTo>
                  <a:cubicBezTo>
                    <a:pt x="33" y="17"/>
                    <a:pt x="30" y="21"/>
                    <a:pt x="25" y="29"/>
                  </a:cubicBezTo>
                  <a:cubicBezTo>
                    <a:pt x="23" y="31"/>
                    <a:pt x="20" y="34"/>
                    <a:pt x="18" y="37"/>
                  </a:cubicBezTo>
                  <a:cubicBezTo>
                    <a:pt x="14" y="44"/>
                    <a:pt x="14" y="49"/>
                    <a:pt x="13" y="53"/>
                  </a:cubicBezTo>
                  <a:cubicBezTo>
                    <a:pt x="13" y="54"/>
                    <a:pt x="13" y="56"/>
                    <a:pt x="12" y="57"/>
                  </a:cubicBezTo>
                  <a:cubicBezTo>
                    <a:pt x="12" y="57"/>
                    <a:pt x="12" y="57"/>
                    <a:pt x="12" y="57"/>
                  </a:cubicBezTo>
                  <a:cubicBezTo>
                    <a:pt x="11" y="57"/>
                    <a:pt x="10" y="56"/>
                    <a:pt x="9" y="55"/>
                  </a:cubicBezTo>
                  <a:cubicBezTo>
                    <a:pt x="6" y="52"/>
                    <a:pt x="5" y="40"/>
                    <a:pt x="6" y="34"/>
                  </a:cubicBezTo>
                  <a:cubicBezTo>
                    <a:pt x="6" y="34"/>
                    <a:pt x="6" y="34"/>
                    <a:pt x="6" y="34"/>
                  </a:cubicBezTo>
                  <a:cubicBezTo>
                    <a:pt x="6" y="32"/>
                    <a:pt x="4" y="31"/>
                    <a:pt x="3" y="31"/>
                  </a:cubicBezTo>
                  <a:cubicBezTo>
                    <a:pt x="2" y="31"/>
                    <a:pt x="0" y="32"/>
                    <a:pt x="0" y="34"/>
                  </a:cubicBezTo>
                  <a:cubicBezTo>
                    <a:pt x="0" y="34"/>
                    <a:pt x="0" y="38"/>
                    <a:pt x="0" y="43"/>
                  </a:cubicBezTo>
                  <a:cubicBezTo>
                    <a:pt x="1" y="51"/>
                    <a:pt x="3" y="56"/>
                    <a:pt x="5" y="59"/>
                  </a:cubicBezTo>
                  <a:cubicBezTo>
                    <a:pt x="7" y="61"/>
                    <a:pt x="9" y="62"/>
                    <a:pt x="12" y="62"/>
                  </a:cubicBezTo>
                  <a:cubicBezTo>
                    <a:pt x="12" y="62"/>
                    <a:pt x="12" y="62"/>
                    <a:pt x="12" y="62"/>
                  </a:cubicBezTo>
                  <a:cubicBezTo>
                    <a:pt x="15" y="62"/>
                    <a:pt x="16" y="60"/>
                    <a:pt x="17" y="59"/>
                  </a:cubicBezTo>
                  <a:cubicBezTo>
                    <a:pt x="18" y="58"/>
                    <a:pt x="18" y="56"/>
                    <a:pt x="18" y="54"/>
                  </a:cubicBezTo>
                  <a:cubicBezTo>
                    <a:pt x="19" y="50"/>
                    <a:pt x="19" y="46"/>
                    <a:pt x="23" y="40"/>
                  </a:cubicBezTo>
                  <a:cubicBezTo>
                    <a:pt x="25" y="37"/>
                    <a:pt x="27" y="35"/>
                    <a:pt x="29" y="32"/>
                  </a:cubicBezTo>
                  <a:cubicBezTo>
                    <a:pt x="32" y="28"/>
                    <a:pt x="34" y="25"/>
                    <a:pt x="35" y="21"/>
                  </a:cubicBezTo>
                  <a:cubicBezTo>
                    <a:pt x="37" y="17"/>
                    <a:pt x="37" y="13"/>
                    <a:pt x="34" y="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6" name="Multiply 65">
            <a:extLst>
              <a:ext uri="{FF2B5EF4-FFF2-40B4-BE49-F238E27FC236}">
                <a16:creationId xmlns:a16="http://schemas.microsoft.com/office/drawing/2014/main" id="{8B724189-930C-E85B-863F-E51748BCFC24}"/>
              </a:ext>
            </a:extLst>
          </p:cNvPr>
          <p:cNvSpPr/>
          <p:nvPr/>
        </p:nvSpPr>
        <p:spPr>
          <a:xfrm>
            <a:off x="5600698" y="3109010"/>
            <a:ext cx="990600" cy="986900"/>
          </a:xfrm>
          <a:prstGeom prst="mathMultiply">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nimated Cocktail Party, 1960s (GIF, click to activate) | Retro  illustration, Camping art, Mid century illustration">
            <a:extLst>
              <a:ext uri="{FF2B5EF4-FFF2-40B4-BE49-F238E27FC236}">
                <a16:creationId xmlns:a16="http://schemas.microsoft.com/office/drawing/2014/main" id="{31B45E44-701D-C413-094F-EBC8B51108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195" y="1667302"/>
            <a:ext cx="6211413" cy="44597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descr="A group of people sitting in a room&#10;&#10;Description automatically generated with medium confidence">
            <a:extLst>
              <a:ext uri="{FF2B5EF4-FFF2-40B4-BE49-F238E27FC236}">
                <a16:creationId xmlns:a16="http://schemas.microsoft.com/office/drawing/2014/main" id="{542C1A64-F7FB-D4A4-53F4-0B1BBFA2A88E}"/>
              </a:ext>
            </a:extLst>
          </p:cNvPr>
          <p:cNvPicPr>
            <a:picLocks noChangeAspect="1"/>
          </p:cNvPicPr>
          <p:nvPr/>
        </p:nvPicPr>
        <p:blipFill>
          <a:blip r:embed="rId10"/>
          <a:stretch>
            <a:fillRect/>
          </a:stretch>
        </p:blipFill>
        <p:spPr>
          <a:xfrm>
            <a:off x="6883187" y="1495668"/>
            <a:ext cx="4272493" cy="2401531"/>
          </a:xfrm>
          <a:prstGeom prst="rect">
            <a:avLst/>
          </a:prstGeom>
        </p:spPr>
      </p:pic>
      <p:pic>
        <p:nvPicPr>
          <p:cNvPr id="6" name="Picture 5" descr="A group of people sitting in a room with tables and chairs&#10;&#10;Description automatically generated with low confidence">
            <a:extLst>
              <a:ext uri="{FF2B5EF4-FFF2-40B4-BE49-F238E27FC236}">
                <a16:creationId xmlns:a16="http://schemas.microsoft.com/office/drawing/2014/main" id="{426605A9-D549-2F4D-B9A1-77C8EE919954}"/>
              </a:ext>
            </a:extLst>
          </p:cNvPr>
          <p:cNvPicPr>
            <a:picLocks noChangeAspect="1"/>
          </p:cNvPicPr>
          <p:nvPr/>
        </p:nvPicPr>
        <p:blipFill rotWithShape="1">
          <a:blip r:embed="rId11"/>
          <a:srcRect r="7295" b="1"/>
          <a:stretch/>
        </p:blipFill>
        <p:spPr>
          <a:xfrm>
            <a:off x="7180029" y="3897199"/>
            <a:ext cx="4123303" cy="2490722"/>
          </a:xfrm>
          <a:prstGeom prst="rect">
            <a:avLst/>
          </a:prstGeom>
        </p:spPr>
      </p:pic>
      <p:sp>
        <p:nvSpPr>
          <p:cNvPr id="3" name="Content Placeholder 2">
            <a:extLst>
              <a:ext uri="{FF2B5EF4-FFF2-40B4-BE49-F238E27FC236}">
                <a16:creationId xmlns:a16="http://schemas.microsoft.com/office/drawing/2014/main" id="{5AFA5E93-AA53-F5F3-B59F-2C65A4E3B5DE}"/>
              </a:ext>
            </a:extLst>
          </p:cNvPr>
          <p:cNvSpPr>
            <a:spLocks noGrp="1"/>
          </p:cNvSpPr>
          <p:nvPr>
            <p:ph idx="1"/>
          </p:nvPr>
        </p:nvSpPr>
        <p:spPr/>
        <p:txBody>
          <a:bodyPr/>
          <a:lstStyle/>
          <a:p>
            <a:pPr marL="0" indent="0">
              <a:buNone/>
            </a:pPr>
            <a:endParaRPr lang="en-US" dirty="0"/>
          </a:p>
        </p:txBody>
      </p:sp>
      <p:sp>
        <p:nvSpPr>
          <p:cNvPr id="42" name="Freeform 164">
            <a:extLst>
              <a:ext uri="{FF2B5EF4-FFF2-40B4-BE49-F238E27FC236}">
                <a16:creationId xmlns:a16="http://schemas.microsoft.com/office/drawing/2014/main" id="{E1114F7F-C7FB-B39A-8E81-6D7B33081117}"/>
              </a:ext>
            </a:extLst>
          </p:cNvPr>
          <p:cNvSpPr>
            <a:spLocks/>
          </p:cNvSpPr>
          <p:nvPr/>
        </p:nvSpPr>
        <p:spPr bwMode="auto">
          <a:xfrm>
            <a:off x="1905057" y="2831674"/>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27" name="Freeform 164">
            <a:extLst>
              <a:ext uri="{FF2B5EF4-FFF2-40B4-BE49-F238E27FC236}">
                <a16:creationId xmlns:a16="http://schemas.microsoft.com/office/drawing/2014/main" id="{A0B6CFF3-86A6-F4DB-ECD0-5C5483FAA1F9}"/>
              </a:ext>
            </a:extLst>
          </p:cNvPr>
          <p:cNvSpPr>
            <a:spLocks/>
          </p:cNvSpPr>
          <p:nvPr/>
        </p:nvSpPr>
        <p:spPr bwMode="auto">
          <a:xfrm>
            <a:off x="1061146" y="3133839"/>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6" name="Freeform 164">
            <a:extLst>
              <a:ext uri="{FF2B5EF4-FFF2-40B4-BE49-F238E27FC236}">
                <a16:creationId xmlns:a16="http://schemas.microsoft.com/office/drawing/2014/main" id="{9060F184-16DB-17B2-D682-37BDAB804A08}"/>
              </a:ext>
            </a:extLst>
          </p:cNvPr>
          <p:cNvSpPr>
            <a:spLocks/>
          </p:cNvSpPr>
          <p:nvPr/>
        </p:nvSpPr>
        <p:spPr bwMode="auto">
          <a:xfrm>
            <a:off x="2455997" y="2490049"/>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2">
              <a:lumMod val="75000"/>
            </a:schemeClr>
          </a:solidFill>
          <a:ln>
            <a:solidFill>
              <a:schemeClr val="tx2">
                <a:lumMod val="75000"/>
              </a:schemeClr>
            </a:solidFill>
          </a:ln>
        </p:spPr>
        <p:txBody>
          <a:bodyPr vert="horz" wrap="square" lIns="91440" tIns="45720" rIns="91440" bIns="45720" numCol="1" anchor="t" anchorCtr="0" compatLnSpc="1">
            <a:prstTxWarp prst="textNoShape">
              <a:avLst/>
            </a:prstTxWarp>
          </a:bodyPr>
          <a:lstStyle/>
          <a:p>
            <a:endParaRPr lang="en-US"/>
          </a:p>
        </p:txBody>
      </p:sp>
      <p:sp>
        <p:nvSpPr>
          <p:cNvPr id="37" name="Freeform 164">
            <a:extLst>
              <a:ext uri="{FF2B5EF4-FFF2-40B4-BE49-F238E27FC236}">
                <a16:creationId xmlns:a16="http://schemas.microsoft.com/office/drawing/2014/main" id="{FBD2BCEB-9663-0018-5940-B963D4CC1B12}"/>
              </a:ext>
            </a:extLst>
          </p:cNvPr>
          <p:cNvSpPr>
            <a:spLocks/>
          </p:cNvSpPr>
          <p:nvPr/>
        </p:nvSpPr>
        <p:spPr bwMode="auto">
          <a:xfrm>
            <a:off x="1642481" y="3549797"/>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accent4">
              <a:lumMod val="50000"/>
            </a:schemeClr>
          </a:solidFill>
          <a:ln>
            <a:solidFill>
              <a:schemeClr val="accent4">
                <a:lumMod val="50000"/>
              </a:schemeClr>
            </a:solidFill>
          </a:ln>
        </p:spPr>
        <p:txBody>
          <a:bodyPr vert="horz" wrap="square" lIns="91440" tIns="45720" rIns="91440" bIns="45720" numCol="1" anchor="t" anchorCtr="0" compatLnSpc="1">
            <a:prstTxWarp prst="textNoShape">
              <a:avLst/>
            </a:prstTxWarp>
          </a:bodyPr>
          <a:lstStyle/>
          <a:p>
            <a:endParaRPr lang="en-US"/>
          </a:p>
        </p:txBody>
      </p:sp>
      <p:sp>
        <p:nvSpPr>
          <p:cNvPr id="38" name="Freeform 164">
            <a:extLst>
              <a:ext uri="{FF2B5EF4-FFF2-40B4-BE49-F238E27FC236}">
                <a16:creationId xmlns:a16="http://schemas.microsoft.com/office/drawing/2014/main" id="{2744A2FA-28CF-C628-5386-FF9F5F7834C5}"/>
              </a:ext>
            </a:extLst>
          </p:cNvPr>
          <p:cNvSpPr>
            <a:spLocks/>
          </p:cNvSpPr>
          <p:nvPr/>
        </p:nvSpPr>
        <p:spPr bwMode="auto">
          <a:xfrm>
            <a:off x="2396502" y="3166976"/>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bg2">
              <a:lumMod val="60000"/>
              <a:lumOff val="40000"/>
            </a:schemeClr>
          </a:solidFill>
          <a:ln>
            <a:solidFill>
              <a:schemeClr val="bg2">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39" name="Freeform 164">
            <a:extLst>
              <a:ext uri="{FF2B5EF4-FFF2-40B4-BE49-F238E27FC236}">
                <a16:creationId xmlns:a16="http://schemas.microsoft.com/office/drawing/2014/main" id="{6A367E46-8752-D95F-4018-2F5C4BDB5551}"/>
              </a:ext>
            </a:extLst>
          </p:cNvPr>
          <p:cNvSpPr>
            <a:spLocks/>
          </p:cNvSpPr>
          <p:nvPr/>
        </p:nvSpPr>
        <p:spPr bwMode="auto">
          <a:xfrm>
            <a:off x="1354210" y="2265562"/>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7030A0"/>
          </a:solidFill>
          <a:ln>
            <a:solidFill>
              <a:srgbClr val="7030A0"/>
            </a:solidFill>
          </a:ln>
        </p:spPr>
        <p:txBody>
          <a:bodyPr vert="horz" wrap="square" lIns="91440" tIns="45720" rIns="91440" bIns="45720" numCol="1" anchor="t" anchorCtr="0" compatLnSpc="1">
            <a:prstTxWarp prst="textNoShape">
              <a:avLst/>
            </a:prstTxWarp>
          </a:bodyPr>
          <a:lstStyle/>
          <a:p>
            <a:endParaRPr lang="en-US"/>
          </a:p>
        </p:txBody>
      </p:sp>
      <p:sp>
        <p:nvSpPr>
          <p:cNvPr id="40" name="Equal 39">
            <a:extLst>
              <a:ext uri="{FF2B5EF4-FFF2-40B4-BE49-F238E27FC236}">
                <a16:creationId xmlns:a16="http://schemas.microsoft.com/office/drawing/2014/main" id="{EF9B8583-63E0-768B-8C90-338F49FBD81E}"/>
              </a:ext>
            </a:extLst>
          </p:cNvPr>
          <p:cNvSpPr/>
          <p:nvPr/>
        </p:nvSpPr>
        <p:spPr>
          <a:xfrm>
            <a:off x="5247812" y="3270370"/>
            <a:ext cx="1647791" cy="1005501"/>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reeform 164">
            <a:extLst>
              <a:ext uri="{FF2B5EF4-FFF2-40B4-BE49-F238E27FC236}">
                <a16:creationId xmlns:a16="http://schemas.microsoft.com/office/drawing/2014/main" id="{915D81DF-BBFA-5953-D7A2-6A7F30D53690}"/>
              </a:ext>
            </a:extLst>
          </p:cNvPr>
          <p:cNvSpPr>
            <a:spLocks/>
          </p:cNvSpPr>
          <p:nvPr/>
        </p:nvSpPr>
        <p:spPr bwMode="auto">
          <a:xfrm>
            <a:off x="8081910" y="3094300"/>
            <a:ext cx="2023468" cy="1357312"/>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44" name="Title 1">
            <a:extLst>
              <a:ext uri="{FF2B5EF4-FFF2-40B4-BE49-F238E27FC236}">
                <a16:creationId xmlns:a16="http://schemas.microsoft.com/office/drawing/2014/main" id="{D1813308-C015-962D-5B5C-6CAE5993E61D}"/>
              </a:ext>
            </a:extLst>
          </p:cNvPr>
          <p:cNvSpPr txBox="1">
            <a:spLocks/>
          </p:cNvSpPr>
          <p:nvPr/>
        </p:nvSpPr>
        <p:spPr>
          <a:xfrm>
            <a:off x="7050603" y="1891130"/>
            <a:ext cx="4372406" cy="1032674"/>
          </a:xfrm>
          <a:prstGeom prst="rect">
            <a:avLst/>
          </a:prstGeom>
          <a:solidFill>
            <a:srgbClr val="001489"/>
          </a:solidFill>
          <a:ln>
            <a:solidFill>
              <a:srgbClr val="FFE0C2"/>
            </a:solidFill>
          </a:ln>
        </p:spPr>
        <p:txBody>
          <a:bodyPr spcFirstLastPara="1" vert="horz" wrap="square" lIns="91440" tIns="45720" rIns="91440" bIns="45720" rtlCol="0" anchor="ctr" anchorCtr="0">
            <a:normAutofit fontScale="90000" lnSpcReduction="10000"/>
          </a:bodyPr>
          <a:lstStyle>
            <a:defPPr marR="0" lvl="0" algn="l" rtl="0">
              <a:lnSpc>
                <a:spcPct val="100000"/>
              </a:lnSpc>
              <a:spcBef>
                <a:spcPts val="0"/>
              </a:spcBef>
              <a:spcAft>
                <a:spcPts val="0"/>
              </a:spcAft>
            </a:defPPr>
            <a:lvl1pPr marL="457200" marR="0" lvl="0" indent="-355600" algn="l" rtl="0" eaLnBrk="1" fontAlgn="base" hangingPunct="1">
              <a:lnSpc>
                <a:spcPct val="90000"/>
              </a:lnSpc>
              <a:spcBef>
                <a:spcPct val="0"/>
              </a:spcBef>
              <a:spcAft>
                <a:spcPct val="0"/>
              </a:spcAft>
              <a:buClr>
                <a:schemeClr val="accent1"/>
              </a:buClr>
              <a:buSzPts val="2000"/>
              <a:buFont typeface="Calibri"/>
              <a:buChar char=" "/>
              <a:defRPr sz="4400" b="0" i="0" u="none" strike="noStrike" kern="1200" cap="none">
                <a:solidFill>
                  <a:schemeClr val="tx1"/>
                </a:solidFill>
                <a:latin typeface="+mj-lt"/>
                <a:ea typeface="+mj-ea"/>
                <a:cs typeface="+mj-cs"/>
                <a:sym typeface="Calibri"/>
              </a:defRPr>
            </a:lvl1pPr>
            <a:lvl2pPr marL="914400" marR="0" lvl="1" indent="-342900" algn="l" rtl="0" eaLnBrk="1" fontAlgn="base" hangingPunct="1">
              <a:lnSpc>
                <a:spcPct val="90000"/>
              </a:lnSpc>
              <a:spcBef>
                <a:spcPct val="0"/>
              </a:spcBef>
              <a:spcAft>
                <a:spcPct val="0"/>
              </a:spcAft>
              <a:buClr>
                <a:schemeClr val="accent1"/>
              </a:buClr>
              <a:buSzPts val="18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2pPr>
            <a:lvl3pPr marL="1371600" marR="0" lvl="2"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3pPr>
            <a:lvl4pPr marL="1828800" marR="0" lvl="3"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4pPr>
            <a:lvl5pPr marL="2286000" marR="0" lvl="4"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5pPr>
            <a:lvl6pPr marL="457200" marR="0" lvl="5"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6pPr>
            <a:lvl7pPr marL="914400" marR="0" lvl="6"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7pPr>
            <a:lvl8pPr marL="1371600" marR="0" lvl="7"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8pPr>
            <a:lvl9pPr marL="1828800" marR="0" lvl="8"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9pPr>
          </a:lstStyle>
          <a:p>
            <a:pPr marL="0" indent="0" algn="ctr">
              <a:buFont typeface="Calibri"/>
              <a:buNone/>
            </a:pPr>
            <a:r>
              <a:rPr lang="en-US" sz="2800" dirty="0">
                <a:solidFill>
                  <a:srgbClr val="FFE0C2"/>
                </a:solidFill>
                <a:latin typeface="Calibri" panose="020F0502020204030204" pitchFamily="34" charset="0"/>
                <a:cs typeface="Calibri" panose="020F0502020204030204" pitchFamily="34" charset="0"/>
              </a:rPr>
              <a:t>That’s the speech signal I was trying to listen to </a:t>
            </a:r>
            <a:r>
              <a:rPr lang="en-US" sz="2800" dirty="0">
                <a:solidFill>
                  <a:srgbClr val="FFE0C2"/>
                </a:solidFill>
                <a:latin typeface="Calibri" panose="020F0502020204030204" pitchFamily="34" charset="0"/>
                <a:cs typeface="Calibri" panose="020F0502020204030204" pitchFamily="34" charset="0"/>
                <a:sym typeface="Wingdings" pitchFamily="2" charset="2"/>
              </a:rPr>
              <a:t></a:t>
            </a:r>
          </a:p>
          <a:p>
            <a:pPr marL="0" indent="0" algn="ctr">
              <a:buFont typeface="Calibri"/>
              <a:buNone/>
            </a:pPr>
            <a:r>
              <a:rPr lang="en-US" sz="2800" b="1" dirty="0">
                <a:solidFill>
                  <a:srgbClr val="FFE0C2"/>
                </a:solidFill>
              </a:rPr>
              <a:t>This is a great conversation!</a:t>
            </a:r>
          </a:p>
        </p:txBody>
      </p:sp>
      <p:sp>
        <p:nvSpPr>
          <p:cNvPr id="45" name="Not Equal 44">
            <a:extLst>
              <a:ext uri="{FF2B5EF4-FFF2-40B4-BE49-F238E27FC236}">
                <a16:creationId xmlns:a16="http://schemas.microsoft.com/office/drawing/2014/main" id="{3D0BB149-C84E-05A2-42AD-2D2595A2CAB4}"/>
              </a:ext>
            </a:extLst>
          </p:cNvPr>
          <p:cNvSpPr/>
          <p:nvPr/>
        </p:nvSpPr>
        <p:spPr>
          <a:xfrm>
            <a:off x="5245924" y="3271421"/>
            <a:ext cx="1645920" cy="1005840"/>
          </a:xfrm>
          <a:prstGeom prst="mathNotEqual">
            <a:avLst/>
          </a:prstGeom>
          <a:solidFill>
            <a:schemeClr val="tx1"/>
          </a:solid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E0C2"/>
              </a:solidFill>
            </a:endParaRPr>
          </a:p>
        </p:txBody>
      </p:sp>
      <p:sp>
        <p:nvSpPr>
          <p:cNvPr id="46" name="Title 1">
            <a:extLst>
              <a:ext uri="{FF2B5EF4-FFF2-40B4-BE49-F238E27FC236}">
                <a16:creationId xmlns:a16="http://schemas.microsoft.com/office/drawing/2014/main" id="{21CE71B1-C008-6224-DBC6-2AF786AEC0AB}"/>
              </a:ext>
            </a:extLst>
          </p:cNvPr>
          <p:cNvSpPr txBox="1">
            <a:spLocks/>
          </p:cNvSpPr>
          <p:nvPr/>
        </p:nvSpPr>
        <p:spPr>
          <a:xfrm>
            <a:off x="7779735" y="3447676"/>
            <a:ext cx="2672833" cy="579813"/>
          </a:xfrm>
          <a:prstGeom prst="rect">
            <a:avLst/>
          </a:prstGeom>
          <a:solidFill>
            <a:srgbClr val="001489"/>
          </a:solidFill>
          <a:ln>
            <a:solidFill>
              <a:srgbClr val="FFE0C2"/>
            </a:solidFill>
          </a:ln>
        </p:spPr>
        <p:txBody>
          <a:bodyPr spcFirstLastPara="1" vert="horz" wrap="square" lIns="91440" tIns="45720" rIns="91440" bIns="45720" rtlCol="0" anchor="t" anchorCtr="0">
            <a:normAutofit fontScale="97500"/>
          </a:bodyPr>
          <a:lstStyle>
            <a:defPPr marR="0" lvl="0" algn="l" rtl="0">
              <a:lnSpc>
                <a:spcPct val="100000"/>
              </a:lnSpc>
              <a:spcBef>
                <a:spcPts val="0"/>
              </a:spcBef>
              <a:spcAft>
                <a:spcPts val="0"/>
              </a:spcAft>
            </a:defPPr>
            <a:lvl1pPr marL="457200" marR="0" lvl="0" indent="-355600" algn="l" rtl="0" eaLnBrk="1" fontAlgn="base" hangingPunct="1">
              <a:lnSpc>
                <a:spcPct val="90000"/>
              </a:lnSpc>
              <a:spcBef>
                <a:spcPct val="0"/>
              </a:spcBef>
              <a:spcAft>
                <a:spcPct val="0"/>
              </a:spcAft>
              <a:buClr>
                <a:schemeClr val="accent1"/>
              </a:buClr>
              <a:buSzPts val="2000"/>
              <a:buFont typeface="Calibri"/>
              <a:buChar char=" "/>
              <a:defRPr sz="4400" b="0" i="0" u="none" strike="noStrike" kern="1200" cap="none">
                <a:solidFill>
                  <a:schemeClr val="tx1"/>
                </a:solidFill>
                <a:latin typeface="+mj-lt"/>
                <a:ea typeface="+mj-ea"/>
                <a:cs typeface="+mj-cs"/>
                <a:sym typeface="Calibri"/>
              </a:defRPr>
            </a:lvl1pPr>
            <a:lvl2pPr marL="914400" marR="0" lvl="1" indent="-342900" algn="l" rtl="0" eaLnBrk="1" fontAlgn="base" hangingPunct="1">
              <a:lnSpc>
                <a:spcPct val="90000"/>
              </a:lnSpc>
              <a:spcBef>
                <a:spcPct val="0"/>
              </a:spcBef>
              <a:spcAft>
                <a:spcPct val="0"/>
              </a:spcAft>
              <a:buClr>
                <a:schemeClr val="accent1"/>
              </a:buClr>
              <a:buSzPts val="18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2pPr>
            <a:lvl3pPr marL="1371600" marR="0" lvl="2"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3pPr>
            <a:lvl4pPr marL="1828800" marR="0" lvl="3"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4pPr>
            <a:lvl5pPr marL="2286000" marR="0" lvl="4"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5pPr>
            <a:lvl6pPr marL="457200" marR="0" lvl="5"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6pPr>
            <a:lvl7pPr marL="914400" marR="0" lvl="6"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7pPr>
            <a:lvl8pPr marL="1371600" marR="0" lvl="7"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8pPr>
            <a:lvl9pPr marL="1828800" marR="0" lvl="8"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9pPr>
          </a:lstStyle>
          <a:p>
            <a:pPr marL="0" indent="0" algn="ctr">
              <a:buFont typeface="Calibri"/>
              <a:buNone/>
            </a:pPr>
            <a:r>
              <a:rPr lang="en-US" sz="3500" b="1" dirty="0">
                <a:solidFill>
                  <a:srgbClr val="FFE0C2"/>
                </a:solidFill>
                <a:latin typeface="Calibri" panose="020F0502020204030204" pitchFamily="34" charset="0"/>
                <a:cs typeface="Calibri" panose="020F0502020204030204" pitchFamily="34" charset="0"/>
              </a:rPr>
              <a:t>Huh ?????</a:t>
            </a:r>
            <a:endParaRPr lang="en-US" sz="3500" b="1" dirty="0">
              <a:solidFill>
                <a:srgbClr val="FFE0C2"/>
              </a:solidFill>
            </a:endParaRPr>
          </a:p>
        </p:txBody>
      </p:sp>
      <p:sp>
        <p:nvSpPr>
          <p:cNvPr id="47" name="Title 1">
            <a:extLst>
              <a:ext uri="{FF2B5EF4-FFF2-40B4-BE49-F238E27FC236}">
                <a16:creationId xmlns:a16="http://schemas.microsoft.com/office/drawing/2014/main" id="{4B13E515-F738-87C9-6AEE-DBC48ADBB2BE}"/>
              </a:ext>
            </a:extLst>
          </p:cNvPr>
          <p:cNvSpPr txBox="1">
            <a:spLocks/>
          </p:cNvSpPr>
          <p:nvPr/>
        </p:nvSpPr>
        <p:spPr>
          <a:xfrm>
            <a:off x="6761649" y="1349731"/>
            <a:ext cx="4515568" cy="1716621"/>
          </a:xfrm>
          <a:prstGeom prst="rect">
            <a:avLst/>
          </a:prstGeom>
          <a:solidFill>
            <a:srgbClr val="001489"/>
          </a:solidFill>
          <a:ln>
            <a:solidFill>
              <a:srgbClr val="FFE0C2"/>
            </a:solidFill>
          </a:ln>
        </p:spPr>
        <p:txBody>
          <a:bodyPr spcFirstLastPara="1" vert="horz" wrap="square" lIns="91440" tIns="45720" rIns="91440" bIns="45720" rtlCol="0" anchor="ctr" anchorCtr="0">
            <a:normAutofit fontScale="90000" lnSpcReduction="10000"/>
          </a:bodyPr>
          <a:lstStyle>
            <a:defPPr marR="0" lvl="0" algn="l" rtl="0">
              <a:lnSpc>
                <a:spcPct val="100000"/>
              </a:lnSpc>
              <a:spcBef>
                <a:spcPts val="0"/>
              </a:spcBef>
              <a:spcAft>
                <a:spcPts val="0"/>
              </a:spcAft>
            </a:defPPr>
            <a:lvl1pPr marL="457200" marR="0" lvl="0" indent="-355600" algn="l" rtl="0" eaLnBrk="1" fontAlgn="base" hangingPunct="1">
              <a:lnSpc>
                <a:spcPct val="90000"/>
              </a:lnSpc>
              <a:spcBef>
                <a:spcPct val="0"/>
              </a:spcBef>
              <a:spcAft>
                <a:spcPct val="0"/>
              </a:spcAft>
              <a:buClr>
                <a:schemeClr val="accent1"/>
              </a:buClr>
              <a:buSzPts val="2000"/>
              <a:buFont typeface="Calibri"/>
              <a:buChar char=" "/>
              <a:defRPr sz="4400" b="0" i="0" u="none" strike="noStrike" kern="1200" cap="none">
                <a:solidFill>
                  <a:schemeClr val="tx1"/>
                </a:solidFill>
                <a:latin typeface="+mj-lt"/>
                <a:ea typeface="+mj-ea"/>
                <a:cs typeface="+mj-cs"/>
                <a:sym typeface="Calibri"/>
              </a:defRPr>
            </a:lvl1pPr>
            <a:lvl2pPr marL="914400" marR="0" lvl="1" indent="-342900" algn="l" rtl="0" eaLnBrk="1" fontAlgn="base" hangingPunct="1">
              <a:lnSpc>
                <a:spcPct val="90000"/>
              </a:lnSpc>
              <a:spcBef>
                <a:spcPct val="0"/>
              </a:spcBef>
              <a:spcAft>
                <a:spcPct val="0"/>
              </a:spcAft>
              <a:buClr>
                <a:schemeClr val="accent1"/>
              </a:buClr>
              <a:buSzPts val="18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2pPr>
            <a:lvl3pPr marL="1371600" marR="0" lvl="2"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3pPr>
            <a:lvl4pPr marL="1828800" marR="0" lvl="3"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4pPr>
            <a:lvl5pPr marL="2286000" marR="0" lvl="4"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5pPr>
            <a:lvl6pPr marL="457200" marR="0" lvl="5"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6pPr>
            <a:lvl7pPr marL="914400" marR="0" lvl="6"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7pPr>
            <a:lvl8pPr marL="1371600" marR="0" lvl="7"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8pPr>
            <a:lvl9pPr marL="1828800" marR="0" lvl="8" indent="-317500" algn="l" rtl="0" eaLnBrk="1" fontAlgn="base" hangingPunct="1">
              <a:lnSpc>
                <a:spcPct val="90000"/>
              </a:lnSpc>
              <a:spcBef>
                <a:spcPct val="0"/>
              </a:spcBef>
              <a:spcAft>
                <a:spcPct val="0"/>
              </a:spcAft>
              <a:buClr>
                <a:schemeClr val="accent1"/>
              </a:buClr>
              <a:buSzPts val="1400"/>
              <a:buFont typeface="Calibri"/>
              <a:buChar char="◦"/>
              <a:defRPr sz="4400" b="0" i="0" u="none" strike="noStrike" cap="none">
                <a:solidFill>
                  <a:schemeClr val="tx1"/>
                </a:solidFill>
                <a:latin typeface="Calibri Light" panose="020F0302020204030204" pitchFamily="34" charset="0"/>
                <a:ea typeface="Calibri"/>
                <a:cs typeface="Calibri"/>
                <a:sym typeface="Calibri"/>
              </a:defRPr>
            </a:lvl9pPr>
          </a:lstStyle>
          <a:p>
            <a:pPr marL="0" indent="0" algn="ctr">
              <a:buFont typeface="Calibri"/>
              <a:buNone/>
            </a:pPr>
            <a:r>
              <a:rPr lang="en-US" sz="2800" dirty="0">
                <a:solidFill>
                  <a:srgbClr val="FFE0C2"/>
                </a:solidFill>
                <a:latin typeface="Calibri" panose="020F0502020204030204" pitchFamily="34" charset="0"/>
                <a:cs typeface="Calibri" panose="020F0502020204030204" pitchFamily="34" charset="0"/>
              </a:rPr>
              <a:t>I’m having a hard time following conversation &amp; it’s stressing me out… </a:t>
            </a:r>
          </a:p>
          <a:p>
            <a:pPr marL="0" indent="0" algn="ctr">
              <a:buFont typeface="Calibri"/>
              <a:buNone/>
            </a:pPr>
            <a:r>
              <a:rPr lang="en-US" sz="2800" dirty="0">
                <a:solidFill>
                  <a:srgbClr val="FFE0C2"/>
                </a:solidFill>
                <a:latin typeface="Calibri" panose="020F0502020204030204" pitchFamily="34" charset="0"/>
                <a:cs typeface="Calibri" panose="020F0502020204030204" pitchFamily="34" charset="0"/>
              </a:rPr>
              <a:t>I guess I should go home &amp; disengage </a:t>
            </a:r>
            <a:r>
              <a:rPr lang="en-US" sz="2800" b="1" dirty="0">
                <a:solidFill>
                  <a:srgbClr val="FFE0C2"/>
                </a:solidFill>
                <a:latin typeface="Calibri" panose="020F0502020204030204" pitchFamily="34" charset="0"/>
                <a:cs typeface="Calibri" panose="020F0502020204030204" pitchFamily="34" charset="0"/>
              </a:rPr>
              <a:t>😞 😞</a:t>
            </a:r>
            <a:endParaRPr lang="en-US" sz="2800" b="1" dirty="0">
              <a:solidFill>
                <a:srgbClr val="FFE0C2"/>
              </a:solidFill>
            </a:endParaRPr>
          </a:p>
        </p:txBody>
      </p:sp>
    </p:spTree>
    <p:extLst>
      <p:ext uri="{BB962C8B-B14F-4D97-AF65-F5344CB8AC3E}">
        <p14:creationId xmlns:p14="http://schemas.microsoft.com/office/powerpoint/2010/main" val="346707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subTnLst>
                                    <p:set>
                                      <p:cBhvr override="childStyle">
                                        <p:cTn dur="1" fill="hold" display="0" masterRel="nextClick" afterEffect="1"/>
                                        <p:tgtEl>
                                          <p:spTgt spid="58"/>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subTnLst>
                                    <p:set>
                                      <p:cBhvr override="childStyle">
                                        <p:cTn dur="1" fill="hold" display="0" masterRel="nextClick" afterEffect="1"/>
                                        <p:tgtEl>
                                          <p:spTgt spid="62"/>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subTnLst>
                                    <p:set>
                                      <p:cBhvr override="childStyle">
                                        <p:cTn dur="1" fill="hold" display="0" masterRel="nextClick" afterEffect="1"/>
                                        <p:tgtEl>
                                          <p:spTgt spid="66"/>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42" grpId="0" animBg="1"/>
      <p:bldP spid="27" grpId="0" animBg="1"/>
      <p:bldP spid="36" grpId="0" animBg="1"/>
      <p:bldP spid="37" grpId="0" animBg="1"/>
      <p:bldP spid="38" grpId="0" animBg="1"/>
      <p:bldP spid="39" grpId="0" animBg="1"/>
      <p:bldP spid="40" grpId="0" animBg="1"/>
      <p:bldP spid="41" grpId="0" animBg="1"/>
      <p:bldP spid="44" grpId="0" animBg="1"/>
      <p:bldP spid="45" grpId="0" animBg="1"/>
      <p:bldP spid="46" grpId="0" animBg="1"/>
      <p:bldP spid="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E155E-D25F-91C8-4680-A3CF404FBC30}"/>
            </a:ext>
          </a:extLst>
        </p:cNvPr>
        <p:cNvGrpSpPr/>
        <p:nvPr/>
      </p:nvGrpSpPr>
      <p:grpSpPr>
        <a:xfrm>
          <a:off x="0" y="0"/>
          <a:ext cx="0" cy="0"/>
          <a:chOff x="0" y="0"/>
          <a:chExt cx="0" cy="0"/>
        </a:xfrm>
      </p:grpSpPr>
      <p:sp>
        <p:nvSpPr>
          <p:cNvPr id="35" name="TextBox 34">
            <a:extLst>
              <a:ext uri="{FF2B5EF4-FFF2-40B4-BE49-F238E27FC236}">
                <a16:creationId xmlns:a16="http://schemas.microsoft.com/office/drawing/2014/main" id="{FF829D72-4933-CC6E-5378-CB1B637EE249}"/>
              </a:ext>
            </a:extLst>
          </p:cNvPr>
          <p:cNvSpPr txBox="1"/>
          <p:nvPr/>
        </p:nvSpPr>
        <p:spPr>
          <a:xfrm>
            <a:off x="11533188" y="6373813"/>
            <a:ext cx="260350" cy="257175"/>
          </a:xfrm>
          <a:prstGeom prst="rect">
            <a:avLst/>
          </a:prstGeom>
          <a:noFill/>
        </p:spPr>
        <p:txBody>
          <a:bodyPr wrap="none">
            <a:spAutoFit/>
          </a:bodyPr>
          <a:lstStyle/>
          <a:p>
            <a:pPr algn="ctr" defTabSz="914354" eaLnBrk="1" fontAlgn="auto" hangingPunct="1">
              <a:spcBef>
                <a:spcPts val="0"/>
              </a:spcBef>
              <a:spcAft>
                <a:spcPts val="0"/>
              </a:spcAft>
              <a:defRPr/>
            </a:pPr>
            <a:r>
              <a:rPr lang="en-US" sz="1067" dirty="0">
                <a:solidFill>
                  <a:schemeClr val="tx1">
                    <a:lumMod val="50000"/>
                    <a:lumOff val="50000"/>
                  </a:schemeClr>
                </a:solidFill>
                <a:latin typeface="PT Sans" panose="020B0503020203020204" pitchFamily="34" charset="0"/>
              </a:rPr>
              <a:t>9</a:t>
            </a:r>
          </a:p>
        </p:txBody>
      </p:sp>
      <p:sp>
        <p:nvSpPr>
          <p:cNvPr id="2" name="TextBox 1">
            <a:extLst>
              <a:ext uri="{FF2B5EF4-FFF2-40B4-BE49-F238E27FC236}">
                <a16:creationId xmlns:a16="http://schemas.microsoft.com/office/drawing/2014/main" id="{41F55A65-6462-10BD-C053-8B0B6A24F154}"/>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A9670B2B-E75F-BBFB-3553-FBF70DD3F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C030BAC5-58B1-1BDF-ABEA-959B0A17D024}"/>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ED667357-DF12-7AE0-6C53-427E60F28623}"/>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Speech Recognition Task: </a:t>
            </a:r>
            <a:r>
              <a:rPr lang="en-US" sz="3400" b="1" dirty="0"/>
              <a:t>Results</a:t>
            </a:r>
          </a:p>
        </p:txBody>
      </p:sp>
      <p:sp>
        <p:nvSpPr>
          <p:cNvPr id="9" name="TextBox 8">
            <a:extLst>
              <a:ext uri="{FF2B5EF4-FFF2-40B4-BE49-F238E27FC236}">
                <a16:creationId xmlns:a16="http://schemas.microsoft.com/office/drawing/2014/main" id="{F54A2638-9A44-C4F9-6AB2-9D3802691099}"/>
              </a:ext>
            </a:extLst>
          </p:cNvPr>
          <p:cNvSpPr txBox="1"/>
          <p:nvPr/>
        </p:nvSpPr>
        <p:spPr>
          <a:xfrm>
            <a:off x="678178" y="890730"/>
            <a:ext cx="10835640" cy="1785104"/>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200" dirty="0">
                <a:solidFill>
                  <a:srgbClr val="0033AD"/>
                </a:solidFill>
              </a:rPr>
              <a:t>Target speech semantic context improved speech recognition for both groups in speech-shaped noise... However, </a:t>
            </a:r>
            <a:r>
              <a:rPr lang="en-US" sz="2200" b="1" dirty="0">
                <a:solidFill>
                  <a:srgbClr val="0033AD"/>
                </a:solidFill>
              </a:rPr>
              <a:t>only participants in the autism group realized benefits of sentence-level semantic context in two-talker speech</a:t>
            </a:r>
            <a:endParaRPr lang="en-US" sz="2200" dirty="0">
              <a:solidFill>
                <a:srgbClr val="0033AD"/>
              </a:solidFill>
            </a:endParaRPr>
          </a:p>
          <a:p>
            <a:pPr marL="342900" indent="-342900">
              <a:buFont typeface="Arial" panose="020B0604020202020204" pitchFamily="34" charset="0"/>
              <a:buChar char="•"/>
            </a:pPr>
            <a:r>
              <a:rPr lang="en-US" sz="2200" dirty="0">
                <a:solidFill>
                  <a:srgbClr val="0033AD"/>
                </a:solidFill>
              </a:rPr>
              <a:t>Results indicate that </a:t>
            </a:r>
            <a:r>
              <a:rPr lang="en-US" sz="2200" b="1" dirty="0">
                <a:solidFill>
                  <a:srgbClr val="0033AD"/>
                </a:solidFill>
              </a:rPr>
              <a:t>autistic young adults can effectively exploit top-down linguistic knowledge </a:t>
            </a:r>
            <a:r>
              <a:rPr lang="en-US" sz="2200" dirty="0">
                <a:solidFill>
                  <a:srgbClr val="0033AD"/>
                </a:solidFill>
              </a:rPr>
              <a:t>to enhance speech recognition in competing speech and noise </a:t>
            </a:r>
          </a:p>
        </p:txBody>
      </p:sp>
      <p:pic>
        <p:nvPicPr>
          <p:cNvPr id="10" name="Picture 9" descr="A picture containing bench, sitting, outdoor, window blind&#10;&#10;Description automatically generated">
            <a:extLst>
              <a:ext uri="{FF2B5EF4-FFF2-40B4-BE49-F238E27FC236}">
                <a16:creationId xmlns:a16="http://schemas.microsoft.com/office/drawing/2014/main" id="{B85C4CA7-2D45-8FA2-8625-82FC76387B82}"/>
              </a:ext>
            </a:extLst>
          </p:cNvPr>
          <p:cNvPicPr>
            <a:picLocks noChangeAspect="1"/>
          </p:cNvPicPr>
          <p:nvPr/>
        </p:nvPicPr>
        <p:blipFill rotWithShape="1">
          <a:blip r:embed="rId5">
            <a:extLst>
              <a:ext uri="{28A0092B-C50C-407E-A947-70E740481C1C}">
                <a14:useLocalDpi xmlns:a14="http://schemas.microsoft.com/office/drawing/2010/main" val="0"/>
              </a:ext>
            </a:extLst>
          </a:blip>
          <a:srcRect l="2022" t="1675" r="1574"/>
          <a:stretch/>
        </p:blipFill>
        <p:spPr>
          <a:xfrm>
            <a:off x="974484" y="3656647"/>
            <a:ext cx="3110698" cy="2347063"/>
          </a:xfrm>
          <a:prstGeom prst="rect">
            <a:avLst/>
          </a:prstGeom>
        </p:spPr>
      </p:pic>
      <p:pic>
        <p:nvPicPr>
          <p:cNvPr id="11" name="Graphic 10" descr="Brain in head outline">
            <a:extLst>
              <a:ext uri="{FF2B5EF4-FFF2-40B4-BE49-F238E27FC236}">
                <a16:creationId xmlns:a16="http://schemas.microsoft.com/office/drawing/2014/main" id="{BB5C4423-0D6D-F507-5B5B-3D03570580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12121" y="3466169"/>
            <a:ext cx="1362537" cy="1362537"/>
          </a:xfrm>
          <a:prstGeom prst="rect">
            <a:avLst/>
          </a:prstGeom>
        </p:spPr>
      </p:pic>
      <p:sp>
        <p:nvSpPr>
          <p:cNvPr id="12" name="Up Arrow 11">
            <a:extLst>
              <a:ext uri="{FF2B5EF4-FFF2-40B4-BE49-F238E27FC236}">
                <a16:creationId xmlns:a16="http://schemas.microsoft.com/office/drawing/2014/main" id="{5EF0D117-82BA-A47E-FF6E-E1B890479048}"/>
              </a:ext>
            </a:extLst>
          </p:cNvPr>
          <p:cNvSpPr/>
          <p:nvPr/>
        </p:nvSpPr>
        <p:spPr>
          <a:xfrm rot="10800000">
            <a:off x="6316513" y="3563504"/>
            <a:ext cx="469841" cy="1233525"/>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066C266-4D3A-CA53-7363-0C08753E1C22}"/>
              </a:ext>
            </a:extLst>
          </p:cNvPr>
          <p:cNvPicPr>
            <a:picLocks noChangeAspect="1"/>
          </p:cNvPicPr>
          <p:nvPr/>
        </p:nvPicPr>
        <p:blipFill>
          <a:blip r:embed="rId8"/>
          <a:stretch>
            <a:fillRect/>
          </a:stretch>
        </p:blipFill>
        <p:spPr>
          <a:xfrm>
            <a:off x="8132220" y="3653702"/>
            <a:ext cx="3133343" cy="2350008"/>
          </a:xfrm>
          <a:prstGeom prst="rect">
            <a:avLst/>
          </a:prstGeom>
        </p:spPr>
      </p:pic>
      <p:sp>
        <p:nvSpPr>
          <p:cNvPr id="16" name="Right Arrow 15">
            <a:extLst>
              <a:ext uri="{FF2B5EF4-FFF2-40B4-BE49-F238E27FC236}">
                <a16:creationId xmlns:a16="http://schemas.microsoft.com/office/drawing/2014/main" id="{DDE79A68-86D4-07AB-A7D0-84B763BD3F6E}"/>
              </a:ext>
            </a:extLst>
          </p:cNvPr>
          <p:cNvSpPr/>
          <p:nvPr/>
        </p:nvSpPr>
        <p:spPr>
          <a:xfrm>
            <a:off x="4775196" y="4828706"/>
            <a:ext cx="2667000" cy="635890"/>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3682F0-241F-026C-80E4-C76B971609A0}"/>
              </a:ext>
            </a:extLst>
          </p:cNvPr>
          <p:cNvSpPr txBox="1"/>
          <p:nvPr/>
        </p:nvSpPr>
        <p:spPr>
          <a:xfrm>
            <a:off x="1045645" y="2930723"/>
            <a:ext cx="2968375" cy="584775"/>
          </a:xfrm>
          <a:prstGeom prst="rect">
            <a:avLst/>
          </a:prstGeom>
          <a:solidFill>
            <a:schemeClr val="bg1">
              <a:lumMod val="75000"/>
            </a:schemeClr>
          </a:solidFill>
          <a:ln>
            <a:solidFill>
              <a:srgbClr val="0033AD"/>
            </a:solidFill>
          </a:ln>
        </p:spPr>
        <p:txBody>
          <a:bodyPr wrap="square" rtlCol="0">
            <a:spAutoFit/>
          </a:bodyPr>
          <a:lstStyle/>
          <a:p>
            <a:pPr algn="ctr"/>
            <a:r>
              <a:rPr lang="en-US" sz="1600" b="1" dirty="0"/>
              <a:t>“Glimpsed Representation of Target Speech”</a:t>
            </a:r>
            <a:endParaRPr lang="en-US" sz="1600" dirty="0"/>
          </a:p>
        </p:txBody>
      </p:sp>
      <p:sp>
        <p:nvSpPr>
          <p:cNvPr id="18" name="TextBox 17">
            <a:extLst>
              <a:ext uri="{FF2B5EF4-FFF2-40B4-BE49-F238E27FC236}">
                <a16:creationId xmlns:a16="http://schemas.microsoft.com/office/drawing/2014/main" id="{0D246D0D-5377-76F4-561C-6175D6AC2387}"/>
              </a:ext>
            </a:extLst>
          </p:cNvPr>
          <p:cNvSpPr txBox="1"/>
          <p:nvPr/>
        </p:nvSpPr>
        <p:spPr>
          <a:xfrm>
            <a:off x="8214703" y="2925433"/>
            <a:ext cx="2968375" cy="584775"/>
          </a:xfrm>
          <a:prstGeom prst="rect">
            <a:avLst/>
          </a:prstGeom>
          <a:solidFill>
            <a:schemeClr val="bg1">
              <a:lumMod val="75000"/>
            </a:schemeClr>
          </a:solidFill>
          <a:ln>
            <a:solidFill>
              <a:srgbClr val="0033AD"/>
            </a:solidFill>
          </a:ln>
        </p:spPr>
        <p:txBody>
          <a:bodyPr wrap="square" rtlCol="0">
            <a:spAutoFit/>
          </a:bodyPr>
          <a:lstStyle/>
          <a:p>
            <a:pPr algn="ctr"/>
            <a:r>
              <a:rPr lang="en-US" sz="1600" b="1" dirty="0"/>
              <a:t>Successful Speech </a:t>
            </a:r>
          </a:p>
          <a:p>
            <a:pPr algn="ctr"/>
            <a:r>
              <a:rPr lang="en-US" sz="1600" b="1" dirty="0"/>
              <a:t>Recognition </a:t>
            </a:r>
            <a:r>
              <a:rPr lang="en-US" sz="1600" b="1" dirty="0">
                <a:sym typeface="Wingdings" pitchFamily="2" charset="2"/>
              </a:rPr>
              <a:t></a:t>
            </a:r>
            <a:endParaRPr lang="en-US" sz="1600" dirty="0"/>
          </a:p>
        </p:txBody>
      </p:sp>
      <p:sp>
        <p:nvSpPr>
          <p:cNvPr id="19" name="TextBox 18">
            <a:extLst>
              <a:ext uri="{FF2B5EF4-FFF2-40B4-BE49-F238E27FC236}">
                <a16:creationId xmlns:a16="http://schemas.microsoft.com/office/drawing/2014/main" id="{D4F3D663-F20F-B37B-457F-843F1E16AF4D}"/>
              </a:ext>
            </a:extLst>
          </p:cNvPr>
          <p:cNvSpPr txBox="1"/>
          <p:nvPr/>
        </p:nvSpPr>
        <p:spPr>
          <a:xfrm>
            <a:off x="4637212" y="3133544"/>
            <a:ext cx="2968375" cy="338554"/>
          </a:xfrm>
          <a:prstGeom prst="rect">
            <a:avLst/>
          </a:prstGeom>
          <a:solidFill>
            <a:schemeClr val="bg1">
              <a:lumMod val="75000"/>
            </a:schemeClr>
          </a:solidFill>
          <a:ln>
            <a:solidFill>
              <a:srgbClr val="0033AD"/>
            </a:solidFill>
          </a:ln>
        </p:spPr>
        <p:txBody>
          <a:bodyPr wrap="square" rtlCol="0">
            <a:spAutoFit/>
          </a:bodyPr>
          <a:lstStyle/>
          <a:p>
            <a:pPr algn="ctr"/>
            <a:r>
              <a:rPr lang="en-US" sz="1600" b="1" dirty="0"/>
              <a:t>“top-down” linguistic knowledge</a:t>
            </a:r>
          </a:p>
        </p:txBody>
      </p:sp>
    </p:spTree>
    <p:extLst>
      <p:ext uri="{BB962C8B-B14F-4D97-AF65-F5344CB8AC3E}">
        <p14:creationId xmlns:p14="http://schemas.microsoft.com/office/powerpoint/2010/main" val="763204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D6966-28DB-CDAC-3402-723B8B5FDA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D146EDC-A8C9-559C-14AA-AD0A16B7B76A}"/>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D35D5375-563E-82B7-2A10-94272B19F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8F4357FE-1250-DB64-B92F-78DDB7486421}"/>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5D24BAFC-F68C-BA3C-34BE-1C9236959405}"/>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Subjective Measures</a:t>
            </a:r>
          </a:p>
        </p:txBody>
      </p:sp>
      <p:sp>
        <p:nvSpPr>
          <p:cNvPr id="16" name="Title 1">
            <a:extLst>
              <a:ext uri="{FF2B5EF4-FFF2-40B4-BE49-F238E27FC236}">
                <a16:creationId xmlns:a16="http://schemas.microsoft.com/office/drawing/2014/main" id="{DCEDBCF2-1113-1E92-A0C1-00C90C167123}"/>
              </a:ext>
            </a:extLst>
          </p:cNvPr>
          <p:cNvSpPr txBox="1">
            <a:spLocks/>
          </p:cNvSpPr>
          <p:nvPr/>
        </p:nvSpPr>
        <p:spPr>
          <a:xfrm>
            <a:off x="7541569" y="926118"/>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SRS-2</a:t>
            </a:r>
            <a:endParaRPr lang="en-US" sz="2000" b="1" dirty="0">
              <a:latin typeface="+mn-lt"/>
            </a:endParaRPr>
          </a:p>
        </p:txBody>
      </p:sp>
      <p:cxnSp>
        <p:nvCxnSpPr>
          <p:cNvPr id="17" name="Straight Connector 16">
            <a:extLst>
              <a:ext uri="{FF2B5EF4-FFF2-40B4-BE49-F238E27FC236}">
                <a16:creationId xmlns:a16="http://schemas.microsoft.com/office/drawing/2014/main" id="{B779E303-5974-F649-B530-FDDBA03F6DF5}"/>
              </a:ext>
            </a:extLst>
          </p:cNvPr>
          <p:cNvCxnSpPr>
            <a:cxnSpLocks/>
            <a:stCxn id="5" idx="2"/>
          </p:cNvCxnSpPr>
          <p:nvPr/>
        </p:nvCxnSpPr>
        <p:spPr>
          <a:xfrm>
            <a:off x="6095998" y="772297"/>
            <a:ext cx="6317" cy="5255699"/>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57166A0-03F3-0287-20F1-309B9CC31287}"/>
              </a:ext>
            </a:extLst>
          </p:cNvPr>
          <p:cNvSpPr txBox="1"/>
          <p:nvPr/>
        </p:nvSpPr>
        <p:spPr>
          <a:xfrm>
            <a:off x="6489257" y="1538961"/>
            <a:ext cx="5076424" cy="4401205"/>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000" b="1" dirty="0">
                <a:solidFill>
                  <a:srgbClr val="0033AD"/>
                </a:solidFill>
                <a:latin typeface="+mn-lt"/>
              </a:rPr>
              <a:t>Social Responsiveness Scale, Second Edition (SRS-2)</a:t>
            </a:r>
          </a:p>
          <a:p>
            <a:pPr marL="342900" indent="-342900">
              <a:buFont typeface="Arial" panose="020B0604020202020204" pitchFamily="34" charset="0"/>
              <a:buChar char="•"/>
            </a:pPr>
            <a:r>
              <a:rPr lang="en-US" sz="2000" dirty="0">
                <a:solidFill>
                  <a:srgbClr val="0033AD"/>
                </a:solidFill>
                <a:latin typeface="+mn-lt"/>
              </a:rPr>
              <a:t>Widely-used self-report tool for characterizing </a:t>
            </a:r>
            <a:r>
              <a:rPr lang="en-US" sz="2000" b="1" dirty="0">
                <a:solidFill>
                  <a:srgbClr val="0033AD"/>
                </a:solidFill>
                <a:latin typeface="+mn-lt"/>
              </a:rPr>
              <a:t>core autism characteristics and behaviors in adults</a:t>
            </a:r>
            <a:r>
              <a:rPr lang="en-US" sz="2000" dirty="0">
                <a:solidFill>
                  <a:srgbClr val="0033AD"/>
                </a:solidFill>
                <a:latin typeface="+mn-lt"/>
              </a:rPr>
              <a:t>, as well as </a:t>
            </a:r>
            <a:r>
              <a:rPr lang="en-US" sz="2000" b="1" dirty="0">
                <a:solidFill>
                  <a:srgbClr val="0033AD"/>
                </a:solidFill>
                <a:latin typeface="+mn-lt"/>
              </a:rPr>
              <a:t>self-perceived social communication function</a:t>
            </a:r>
          </a:p>
          <a:p>
            <a:pPr marL="342900" indent="-342900">
              <a:buFont typeface="Arial" panose="020B0604020202020204" pitchFamily="34" charset="0"/>
              <a:buChar char="•"/>
            </a:pPr>
            <a:r>
              <a:rPr lang="en-US" sz="2000" dirty="0">
                <a:solidFill>
                  <a:srgbClr val="0033AD"/>
                </a:solidFill>
                <a:latin typeface="+mn-lt"/>
              </a:rPr>
              <a:t>65-item SRS-2 self report questionnaire (adult version)</a:t>
            </a:r>
          </a:p>
          <a:p>
            <a:pPr marL="342900" indent="-342900">
              <a:buFont typeface="Arial" panose="020B0604020202020204" pitchFamily="34" charset="0"/>
              <a:buChar char="•"/>
            </a:pPr>
            <a:r>
              <a:rPr lang="en-US" sz="2000" dirty="0">
                <a:solidFill>
                  <a:srgbClr val="0033AD"/>
                </a:solidFill>
                <a:latin typeface="+mn-lt"/>
              </a:rPr>
              <a:t>Sum of all items was calculated and converted to </a:t>
            </a:r>
            <a:r>
              <a:rPr lang="en-US" sz="2000" i="1" dirty="0">
                <a:solidFill>
                  <a:srgbClr val="0033AD"/>
                </a:solidFill>
                <a:latin typeface="+mn-lt"/>
              </a:rPr>
              <a:t>T</a:t>
            </a:r>
            <a:r>
              <a:rPr lang="en-US" sz="2000" dirty="0">
                <a:solidFill>
                  <a:srgbClr val="0033AD"/>
                </a:solidFill>
                <a:latin typeface="+mn-lt"/>
              </a:rPr>
              <a:t>-scores</a:t>
            </a:r>
          </a:p>
          <a:p>
            <a:pPr marL="342900" indent="-342900">
              <a:buFont typeface="Arial" panose="020B0604020202020204" pitchFamily="34" charset="0"/>
              <a:buChar char="•"/>
            </a:pPr>
            <a:r>
              <a:rPr lang="en-US" sz="2000" dirty="0">
                <a:solidFill>
                  <a:srgbClr val="0033AD"/>
                </a:solidFill>
                <a:latin typeface="+mn-lt"/>
              </a:rPr>
              <a:t>Higher scores indicate higher autism traits, characteristics, and </a:t>
            </a:r>
            <a:r>
              <a:rPr lang="en-US" sz="2000" dirty="0" err="1">
                <a:solidFill>
                  <a:srgbClr val="0033AD"/>
                </a:solidFill>
                <a:latin typeface="+mn-lt"/>
              </a:rPr>
              <a:t>atypicalities</a:t>
            </a:r>
            <a:r>
              <a:rPr lang="en-US" sz="2000" dirty="0">
                <a:solidFill>
                  <a:srgbClr val="0033AD"/>
                </a:solidFill>
                <a:latin typeface="+mn-lt"/>
              </a:rPr>
              <a:t> in social communication </a:t>
            </a:r>
          </a:p>
          <a:p>
            <a:pPr marL="342900" indent="-342900">
              <a:buFont typeface="Arial" panose="020B0604020202020204" pitchFamily="34" charset="0"/>
              <a:buChar char="•"/>
            </a:pPr>
            <a:r>
              <a:rPr lang="en-US" sz="2000" dirty="0">
                <a:solidFill>
                  <a:srgbClr val="0033AD"/>
                </a:solidFill>
                <a:effectLst/>
                <a:latin typeface="+mn-lt"/>
                <a:ea typeface="Times New Roman" panose="02020603050405020304" pitchFamily="18" charset="0"/>
              </a:rPr>
              <a:t>Score</a:t>
            </a:r>
            <a:r>
              <a:rPr lang="en-US" sz="2000" dirty="0">
                <a:solidFill>
                  <a:srgbClr val="0033AD"/>
                </a:solidFill>
                <a:latin typeface="+mn-lt"/>
                <a:ea typeface="Times New Roman" panose="02020603050405020304" pitchFamily="18" charset="0"/>
              </a:rPr>
              <a:t>s </a:t>
            </a:r>
            <a:r>
              <a:rPr lang="en-US" sz="2000" dirty="0">
                <a:solidFill>
                  <a:srgbClr val="0033AD"/>
                </a:solidFill>
                <a:effectLst/>
                <a:latin typeface="+mn-lt"/>
                <a:ea typeface="Times New Roman" panose="02020603050405020304" pitchFamily="18" charset="0"/>
              </a:rPr>
              <a:t>≥ 60 indicate clinical significance</a:t>
            </a:r>
            <a:endParaRPr lang="en-US" sz="2000" dirty="0">
              <a:solidFill>
                <a:srgbClr val="0033AD"/>
              </a:solidFill>
              <a:latin typeface="+mn-lt"/>
            </a:endParaRPr>
          </a:p>
        </p:txBody>
      </p:sp>
      <p:sp>
        <p:nvSpPr>
          <p:cNvPr id="11" name="Title 1">
            <a:extLst>
              <a:ext uri="{FF2B5EF4-FFF2-40B4-BE49-F238E27FC236}">
                <a16:creationId xmlns:a16="http://schemas.microsoft.com/office/drawing/2014/main" id="{20D19F91-E03E-309B-F3A1-BE8B2296D1E6}"/>
              </a:ext>
            </a:extLst>
          </p:cNvPr>
          <p:cNvSpPr txBox="1">
            <a:spLocks/>
          </p:cNvSpPr>
          <p:nvPr/>
        </p:nvSpPr>
        <p:spPr>
          <a:xfrm>
            <a:off x="1684944" y="935421"/>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Subjective Measures</a:t>
            </a:r>
            <a:endParaRPr lang="en-US" sz="2000" b="1" dirty="0">
              <a:latin typeface="+mn-lt"/>
            </a:endParaRPr>
          </a:p>
        </p:txBody>
      </p:sp>
      <p:sp>
        <p:nvSpPr>
          <p:cNvPr id="6" name="TextBox 5">
            <a:extLst>
              <a:ext uri="{FF2B5EF4-FFF2-40B4-BE49-F238E27FC236}">
                <a16:creationId xmlns:a16="http://schemas.microsoft.com/office/drawing/2014/main" id="{DC991014-9B29-2061-7BF8-F9E5371A5DD6}"/>
              </a:ext>
            </a:extLst>
          </p:cNvPr>
          <p:cNvSpPr txBox="1"/>
          <p:nvPr/>
        </p:nvSpPr>
        <p:spPr>
          <a:xfrm>
            <a:off x="632632" y="1538961"/>
            <a:ext cx="5076424" cy="4401205"/>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000" b="1" dirty="0">
                <a:solidFill>
                  <a:srgbClr val="0033AD"/>
                </a:solidFill>
                <a:latin typeface="+mn-lt"/>
              </a:rPr>
              <a:t>Self-report measures </a:t>
            </a:r>
            <a:r>
              <a:rPr lang="en-US" sz="2000" dirty="0">
                <a:solidFill>
                  <a:srgbClr val="0033AD"/>
                </a:solidFill>
                <a:latin typeface="+mn-lt"/>
              </a:rPr>
              <a:t>of autism characteristics &amp; social communication experiences, listening-related fatigue, and functional listening abilities in daily life</a:t>
            </a:r>
            <a:endParaRPr lang="en-US" sz="2000" b="1" dirty="0">
              <a:solidFill>
                <a:srgbClr val="0033AD"/>
              </a:solidFill>
              <a:latin typeface="+mn-lt"/>
            </a:endParaRPr>
          </a:p>
          <a:p>
            <a:pPr marL="342900" indent="-342900">
              <a:buFont typeface="Arial" panose="020B0604020202020204" pitchFamily="34" charset="0"/>
              <a:buChar char="•"/>
            </a:pPr>
            <a:endParaRPr lang="en-US" sz="2000" b="1" dirty="0">
              <a:solidFill>
                <a:srgbClr val="0033AD"/>
              </a:solidFill>
              <a:latin typeface="+mn-lt"/>
            </a:endParaRPr>
          </a:p>
          <a:p>
            <a:pPr marL="342900" indent="-342900">
              <a:buFont typeface="Arial" panose="020B0604020202020204" pitchFamily="34" charset="0"/>
              <a:buChar char="•"/>
            </a:pPr>
            <a:r>
              <a:rPr lang="en-US" sz="2000" b="1" dirty="0">
                <a:solidFill>
                  <a:srgbClr val="0033AD"/>
                </a:solidFill>
                <a:latin typeface="+mn-lt"/>
              </a:rPr>
              <a:t>SRS-2:</a:t>
            </a:r>
            <a:r>
              <a:rPr lang="en-US" sz="2000" dirty="0">
                <a:solidFill>
                  <a:srgbClr val="0033AD"/>
                </a:solidFill>
                <a:latin typeface="+mn-lt"/>
              </a:rPr>
              <a:t> Evaluate social communication function &amp; autism traits, behaviors, &amp; severity (Constantino &amp; Gruber, 2012)</a:t>
            </a:r>
          </a:p>
          <a:p>
            <a:pPr marL="342900" indent="-342900">
              <a:buFont typeface="Arial" panose="020B0604020202020204" pitchFamily="34" charset="0"/>
              <a:buChar char="•"/>
            </a:pPr>
            <a:r>
              <a:rPr lang="en-US" sz="2000" b="1" dirty="0">
                <a:solidFill>
                  <a:srgbClr val="0033AD"/>
                </a:solidFill>
                <a:latin typeface="+mn-lt"/>
              </a:rPr>
              <a:t>VFS-A: </a:t>
            </a:r>
            <a:r>
              <a:rPr lang="en-US" sz="2000" dirty="0">
                <a:solidFill>
                  <a:srgbClr val="0033AD"/>
                </a:solidFill>
                <a:latin typeface="+mn-lt"/>
              </a:rPr>
              <a:t>Quantify listening-related fatigue experienced during daily communication (Hornsby et al., 2021) </a:t>
            </a:r>
          </a:p>
          <a:p>
            <a:pPr marL="342900" indent="-342900">
              <a:buFont typeface="Arial" panose="020B0604020202020204" pitchFamily="34" charset="0"/>
              <a:buChar char="•"/>
            </a:pPr>
            <a:r>
              <a:rPr lang="en-US" sz="2000" b="1" dirty="0">
                <a:solidFill>
                  <a:srgbClr val="0033AD"/>
                </a:solidFill>
                <a:latin typeface="+mn-lt"/>
              </a:rPr>
              <a:t>SSQ: </a:t>
            </a:r>
            <a:r>
              <a:rPr lang="en-US" sz="2000" dirty="0">
                <a:solidFill>
                  <a:srgbClr val="0033AD"/>
                </a:solidFill>
                <a:latin typeface="+mn-lt"/>
              </a:rPr>
              <a:t>Assess functional listening abilities in the adverse acoustic environments of daily life</a:t>
            </a:r>
            <a:r>
              <a:rPr lang="en-US" sz="2000" b="1" dirty="0">
                <a:solidFill>
                  <a:srgbClr val="0033AD"/>
                </a:solidFill>
                <a:latin typeface="+mn-lt"/>
              </a:rPr>
              <a:t> </a:t>
            </a:r>
            <a:r>
              <a:rPr lang="en-US" sz="2000" dirty="0">
                <a:solidFill>
                  <a:srgbClr val="0033AD"/>
                </a:solidFill>
                <a:latin typeface="+mn-lt"/>
              </a:rPr>
              <a:t>(Gatehouse &amp; Noble, 2004)</a:t>
            </a:r>
          </a:p>
        </p:txBody>
      </p:sp>
    </p:spTree>
    <p:extLst>
      <p:ext uri="{BB962C8B-B14F-4D97-AF65-F5344CB8AC3E}">
        <p14:creationId xmlns:p14="http://schemas.microsoft.com/office/powerpoint/2010/main" val="3666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11F8B-096F-FDF3-B38D-F12839D09D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CB76F8-494A-2F56-137E-DA6BC37BFDC2}"/>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F9BD8E64-CD2D-D368-15F3-D120F3960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FDDA8DF6-A9AE-6AE9-2104-318A2E99DCBB}"/>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C7FD6D70-57F5-9016-9646-53486B4A9182}"/>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Subjective Measures</a:t>
            </a:r>
          </a:p>
        </p:txBody>
      </p:sp>
      <p:sp>
        <p:nvSpPr>
          <p:cNvPr id="16" name="Title 1">
            <a:extLst>
              <a:ext uri="{FF2B5EF4-FFF2-40B4-BE49-F238E27FC236}">
                <a16:creationId xmlns:a16="http://schemas.microsoft.com/office/drawing/2014/main" id="{E796E9AB-BDB6-DCDD-D26D-730C3C0785A9}"/>
              </a:ext>
            </a:extLst>
          </p:cNvPr>
          <p:cNvSpPr txBox="1">
            <a:spLocks/>
          </p:cNvSpPr>
          <p:nvPr/>
        </p:nvSpPr>
        <p:spPr>
          <a:xfrm>
            <a:off x="7541569" y="926118"/>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VFS-A</a:t>
            </a:r>
            <a:endParaRPr lang="en-US" sz="2000" b="1" dirty="0">
              <a:latin typeface="+mn-lt"/>
            </a:endParaRPr>
          </a:p>
        </p:txBody>
      </p:sp>
      <p:cxnSp>
        <p:nvCxnSpPr>
          <p:cNvPr id="17" name="Straight Connector 16">
            <a:extLst>
              <a:ext uri="{FF2B5EF4-FFF2-40B4-BE49-F238E27FC236}">
                <a16:creationId xmlns:a16="http://schemas.microsoft.com/office/drawing/2014/main" id="{0C78B25C-26ED-A71E-5B6B-CBCC9A35973E}"/>
              </a:ext>
            </a:extLst>
          </p:cNvPr>
          <p:cNvCxnSpPr>
            <a:cxnSpLocks/>
            <a:stCxn id="5" idx="2"/>
          </p:cNvCxnSpPr>
          <p:nvPr/>
        </p:nvCxnSpPr>
        <p:spPr>
          <a:xfrm>
            <a:off x="6095998" y="772297"/>
            <a:ext cx="6317" cy="5255699"/>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50CB7BF-4249-CC3E-2670-A194ABB66659}"/>
              </a:ext>
            </a:extLst>
          </p:cNvPr>
          <p:cNvSpPr txBox="1"/>
          <p:nvPr/>
        </p:nvSpPr>
        <p:spPr>
          <a:xfrm>
            <a:off x="6489257" y="1538961"/>
            <a:ext cx="5074920" cy="4398264"/>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000" b="1" dirty="0">
                <a:solidFill>
                  <a:srgbClr val="0033AD"/>
                </a:solidFill>
                <a:latin typeface="+mn-lt"/>
              </a:rPr>
              <a:t>The Vanderbilt Fatigue Scale for Adults (VFS-A) </a:t>
            </a:r>
          </a:p>
          <a:p>
            <a:pPr marL="342900" indent="-342900">
              <a:buFont typeface="Arial" panose="020B0604020202020204" pitchFamily="34" charset="0"/>
              <a:buChar char="•"/>
            </a:pPr>
            <a:r>
              <a:rPr lang="en-US" sz="2000" dirty="0">
                <a:solidFill>
                  <a:srgbClr val="0033AD"/>
                </a:solidFill>
                <a:latin typeface="+mn-lt"/>
              </a:rPr>
              <a:t>Valid and reliable self-report tool for quantifying </a:t>
            </a:r>
            <a:r>
              <a:rPr lang="en-US" sz="2000" b="1" dirty="0">
                <a:solidFill>
                  <a:srgbClr val="0033AD"/>
                </a:solidFill>
                <a:latin typeface="+mn-lt"/>
              </a:rPr>
              <a:t>listening-related fatigue experienced during daily communication </a:t>
            </a:r>
            <a:r>
              <a:rPr lang="en-US" sz="2000" dirty="0">
                <a:solidFill>
                  <a:srgbClr val="0033AD"/>
                </a:solidFill>
                <a:latin typeface="+mn-lt"/>
              </a:rPr>
              <a:t>for adults</a:t>
            </a:r>
          </a:p>
          <a:p>
            <a:pPr marL="342900" indent="-342900">
              <a:buFont typeface="Arial" panose="020B0604020202020204" pitchFamily="34" charset="0"/>
              <a:buChar char="•"/>
            </a:pPr>
            <a:r>
              <a:rPr lang="en-US" sz="2000" dirty="0">
                <a:solidFill>
                  <a:srgbClr val="0033AD"/>
                </a:solidFill>
                <a:latin typeface="+mn-lt"/>
              </a:rPr>
              <a:t>40-item questionnaire </a:t>
            </a:r>
          </a:p>
          <a:p>
            <a:pPr marL="342900" indent="-342900">
              <a:buFont typeface="Arial" panose="020B0604020202020204" pitchFamily="34" charset="0"/>
              <a:buChar char="•"/>
            </a:pPr>
            <a:r>
              <a:rPr lang="en-US" sz="2000" dirty="0">
                <a:solidFill>
                  <a:srgbClr val="0033AD"/>
                </a:solidFill>
                <a:latin typeface="+mn-lt"/>
              </a:rPr>
              <a:t>VFS-A total score was calculated for each participant using standard scoring procedures</a:t>
            </a:r>
          </a:p>
          <a:p>
            <a:pPr marL="342900" indent="-342900">
              <a:buFont typeface="Arial" panose="020B0604020202020204" pitchFamily="34" charset="0"/>
              <a:buChar char="•"/>
            </a:pPr>
            <a:r>
              <a:rPr lang="en-US" sz="2000" dirty="0">
                <a:solidFill>
                  <a:srgbClr val="0033AD"/>
                </a:solidFill>
                <a:latin typeface="+mn-lt"/>
              </a:rPr>
              <a:t>Higher VFS-A score indicates higher ratings of listening-related fatigue</a:t>
            </a:r>
          </a:p>
        </p:txBody>
      </p:sp>
      <p:sp>
        <p:nvSpPr>
          <p:cNvPr id="11" name="Title 1">
            <a:extLst>
              <a:ext uri="{FF2B5EF4-FFF2-40B4-BE49-F238E27FC236}">
                <a16:creationId xmlns:a16="http://schemas.microsoft.com/office/drawing/2014/main" id="{FF8B719A-E60A-B4AE-F4A5-0BB9214006E1}"/>
              </a:ext>
            </a:extLst>
          </p:cNvPr>
          <p:cNvSpPr txBox="1">
            <a:spLocks/>
          </p:cNvSpPr>
          <p:nvPr/>
        </p:nvSpPr>
        <p:spPr>
          <a:xfrm>
            <a:off x="1684944" y="935421"/>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Subjective Measures</a:t>
            </a:r>
            <a:endParaRPr lang="en-US" sz="2000" b="1" dirty="0">
              <a:latin typeface="+mn-lt"/>
            </a:endParaRPr>
          </a:p>
        </p:txBody>
      </p:sp>
      <p:sp>
        <p:nvSpPr>
          <p:cNvPr id="6" name="TextBox 5">
            <a:extLst>
              <a:ext uri="{FF2B5EF4-FFF2-40B4-BE49-F238E27FC236}">
                <a16:creationId xmlns:a16="http://schemas.microsoft.com/office/drawing/2014/main" id="{D6D698E6-D3BD-9B1F-137B-5F0DD23DBDD6}"/>
              </a:ext>
            </a:extLst>
          </p:cNvPr>
          <p:cNvSpPr txBox="1"/>
          <p:nvPr/>
        </p:nvSpPr>
        <p:spPr>
          <a:xfrm>
            <a:off x="632632" y="1538961"/>
            <a:ext cx="5076424" cy="4401205"/>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000" b="1" dirty="0">
                <a:solidFill>
                  <a:srgbClr val="0033AD"/>
                </a:solidFill>
                <a:latin typeface="+mn-lt"/>
              </a:rPr>
              <a:t>Self-report measures </a:t>
            </a:r>
            <a:r>
              <a:rPr lang="en-US" sz="2000" dirty="0">
                <a:solidFill>
                  <a:srgbClr val="0033AD"/>
                </a:solidFill>
                <a:latin typeface="+mn-lt"/>
              </a:rPr>
              <a:t>of autism characteristics &amp; social communication experiences, listening-related fatigue, and functional listening abilities in daily life</a:t>
            </a:r>
            <a:endParaRPr lang="en-US" sz="2000" b="1" dirty="0">
              <a:solidFill>
                <a:srgbClr val="0033AD"/>
              </a:solidFill>
              <a:latin typeface="+mn-lt"/>
            </a:endParaRPr>
          </a:p>
          <a:p>
            <a:pPr marL="342900" indent="-342900">
              <a:buFont typeface="Arial" panose="020B0604020202020204" pitchFamily="34" charset="0"/>
              <a:buChar char="•"/>
            </a:pPr>
            <a:endParaRPr lang="en-US" sz="2000" b="1" dirty="0">
              <a:solidFill>
                <a:srgbClr val="0033AD"/>
              </a:solidFill>
              <a:latin typeface="+mn-lt"/>
            </a:endParaRPr>
          </a:p>
          <a:p>
            <a:pPr marL="342900" indent="-342900">
              <a:buFont typeface="Arial" panose="020B0604020202020204" pitchFamily="34" charset="0"/>
              <a:buChar char="•"/>
            </a:pPr>
            <a:r>
              <a:rPr lang="en-US" sz="2000" b="1" dirty="0">
                <a:solidFill>
                  <a:srgbClr val="0033AD"/>
                </a:solidFill>
                <a:latin typeface="+mn-lt"/>
              </a:rPr>
              <a:t>SRS-2:</a:t>
            </a:r>
            <a:r>
              <a:rPr lang="en-US" sz="2000" dirty="0">
                <a:solidFill>
                  <a:srgbClr val="0033AD"/>
                </a:solidFill>
                <a:latin typeface="+mn-lt"/>
              </a:rPr>
              <a:t> Evaluate social communication function &amp; autism traits, behaviors, &amp; severity (Constantino &amp; Gruber, 2012)</a:t>
            </a:r>
          </a:p>
          <a:p>
            <a:pPr marL="342900" indent="-342900">
              <a:buFont typeface="Arial" panose="020B0604020202020204" pitchFamily="34" charset="0"/>
              <a:buChar char="•"/>
            </a:pPr>
            <a:r>
              <a:rPr lang="en-US" sz="2000" b="1" dirty="0">
                <a:solidFill>
                  <a:srgbClr val="0033AD"/>
                </a:solidFill>
                <a:latin typeface="+mn-lt"/>
              </a:rPr>
              <a:t>VFS-A: </a:t>
            </a:r>
            <a:r>
              <a:rPr lang="en-US" sz="2000" dirty="0">
                <a:solidFill>
                  <a:srgbClr val="0033AD"/>
                </a:solidFill>
                <a:latin typeface="+mn-lt"/>
              </a:rPr>
              <a:t>Quantify listening-related fatigue experienced during daily communication (Hornsby et al., 2021) </a:t>
            </a:r>
          </a:p>
          <a:p>
            <a:pPr marL="342900" indent="-342900">
              <a:buFont typeface="Arial" panose="020B0604020202020204" pitchFamily="34" charset="0"/>
              <a:buChar char="•"/>
            </a:pPr>
            <a:r>
              <a:rPr lang="en-US" sz="2000" b="1" dirty="0">
                <a:solidFill>
                  <a:srgbClr val="0033AD"/>
                </a:solidFill>
                <a:latin typeface="+mn-lt"/>
              </a:rPr>
              <a:t>SSQ: </a:t>
            </a:r>
            <a:r>
              <a:rPr lang="en-US" sz="2000" dirty="0">
                <a:solidFill>
                  <a:srgbClr val="0033AD"/>
                </a:solidFill>
                <a:latin typeface="+mn-lt"/>
              </a:rPr>
              <a:t>Assess functional listening abilities in the adverse acoustic environments of daily life</a:t>
            </a:r>
            <a:r>
              <a:rPr lang="en-US" sz="2000" b="1" dirty="0">
                <a:solidFill>
                  <a:srgbClr val="0033AD"/>
                </a:solidFill>
                <a:latin typeface="+mn-lt"/>
              </a:rPr>
              <a:t> </a:t>
            </a:r>
            <a:r>
              <a:rPr lang="en-US" sz="2000" dirty="0">
                <a:solidFill>
                  <a:srgbClr val="0033AD"/>
                </a:solidFill>
                <a:latin typeface="+mn-lt"/>
              </a:rPr>
              <a:t>(Gatehouse &amp; Noble, 2004)</a:t>
            </a:r>
          </a:p>
        </p:txBody>
      </p:sp>
    </p:spTree>
    <p:extLst>
      <p:ext uri="{BB962C8B-B14F-4D97-AF65-F5344CB8AC3E}">
        <p14:creationId xmlns:p14="http://schemas.microsoft.com/office/powerpoint/2010/main" val="373284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06CE6-98E8-447F-6E86-FB73AF2D0E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763AD35-C5F7-4A35-02F5-C2EAEC9B0224}"/>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BFCEB6D5-54C2-EEFF-F6DE-0CECAC0F2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345AD5AA-5092-A252-E215-C158022E743F}"/>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409D0411-0E13-B786-1E47-E1E8278C6BC5}"/>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Subjective </a:t>
            </a:r>
            <a:r>
              <a:rPr lang="en-US" sz="3400" dirty="0" err="1"/>
              <a:t>Meaures</a:t>
            </a:r>
            <a:endParaRPr lang="en-US" sz="3400" dirty="0"/>
          </a:p>
        </p:txBody>
      </p:sp>
      <p:sp>
        <p:nvSpPr>
          <p:cNvPr id="16" name="Title 1">
            <a:extLst>
              <a:ext uri="{FF2B5EF4-FFF2-40B4-BE49-F238E27FC236}">
                <a16:creationId xmlns:a16="http://schemas.microsoft.com/office/drawing/2014/main" id="{ACF78F27-27FA-6496-7E99-F2000D27CEB1}"/>
              </a:ext>
            </a:extLst>
          </p:cNvPr>
          <p:cNvSpPr txBox="1">
            <a:spLocks/>
          </p:cNvSpPr>
          <p:nvPr/>
        </p:nvSpPr>
        <p:spPr>
          <a:xfrm>
            <a:off x="7541569" y="926118"/>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SSQ</a:t>
            </a:r>
            <a:endParaRPr lang="en-US" sz="2000" b="1" dirty="0">
              <a:latin typeface="+mn-lt"/>
            </a:endParaRPr>
          </a:p>
        </p:txBody>
      </p:sp>
      <p:cxnSp>
        <p:nvCxnSpPr>
          <p:cNvPr id="17" name="Straight Connector 16">
            <a:extLst>
              <a:ext uri="{FF2B5EF4-FFF2-40B4-BE49-F238E27FC236}">
                <a16:creationId xmlns:a16="http://schemas.microsoft.com/office/drawing/2014/main" id="{57F71680-DD66-61C8-98A3-99632F44F03A}"/>
              </a:ext>
            </a:extLst>
          </p:cNvPr>
          <p:cNvCxnSpPr>
            <a:cxnSpLocks/>
            <a:stCxn id="5" idx="2"/>
          </p:cNvCxnSpPr>
          <p:nvPr/>
        </p:nvCxnSpPr>
        <p:spPr>
          <a:xfrm>
            <a:off x="6095998" y="772297"/>
            <a:ext cx="6317" cy="5255699"/>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7B35442-FEAE-EAC7-9098-B26639537588}"/>
              </a:ext>
            </a:extLst>
          </p:cNvPr>
          <p:cNvSpPr txBox="1"/>
          <p:nvPr/>
        </p:nvSpPr>
        <p:spPr>
          <a:xfrm>
            <a:off x="6489257" y="1538961"/>
            <a:ext cx="5074920" cy="4398264"/>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000" b="1" dirty="0">
                <a:solidFill>
                  <a:srgbClr val="0033AD"/>
                </a:solidFill>
                <a:latin typeface="+mn-lt"/>
              </a:rPr>
              <a:t>Speech, Spatial, &amp; Qualities of Hearing Scale (SSQ)</a:t>
            </a:r>
          </a:p>
          <a:p>
            <a:pPr marL="342900" indent="-342900">
              <a:buFont typeface="Arial" panose="020B0604020202020204" pitchFamily="34" charset="0"/>
              <a:buChar char="•"/>
            </a:pPr>
            <a:r>
              <a:rPr lang="en-US" sz="2000" dirty="0">
                <a:solidFill>
                  <a:srgbClr val="0033AD"/>
                </a:solidFill>
                <a:latin typeface="+mn-lt"/>
              </a:rPr>
              <a:t>Valid and reliable assessment of an adult’s subjective sense of </a:t>
            </a:r>
            <a:r>
              <a:rPr lang="en-US" sz="2000" b="1" dirty="0">
                <a:solidFill>
                  <a:srgbClr val="0033AD"/>
                </a:solidFill>
                <a:latin typeface="+mn-lt"/>
              </a:rPr>
              <a:t>functional listening abilities</a:t>
            </a:r>
            <a:r>
              <a:rPr lang="en-US" sz="2000" dirty="0">
                <a:solidFill>
                  <a:srgbClr val="0033AD"/>
                </a:solidFill>
                <a:latin typeface="+mn-lt"/>
              </a:rPr>
              <a:t> in the adverse communication environments of daily life</a:t>
            </a:r>
          </a:p>
          <a:p>
            <a:pPr marL="342900" indent="-342900">
              <a:buFont typeface="Arial" panose="020B0604020202020204" pitchFamily="34" charset="0"/>
              <a:buChar char="•"/>
            </a:pPr>
            <a:r>
              <a:rPr lang="en-US" sz="2000" dirty="0">
                <a:solidFill>
                  <a:srgbClr val="0033AD"/>
                </a:solidFill>
                <a:latin typeface="+mn-lt"/>
              </a:rPr>
              <a:t>49-item SSQ for unaided listening</a:t>
            </a:r>
          </a:p>
          <a:p>
            <a:pPr marL="342900" indent="-342900">
              <a:buFont typeface="Arial" panose="020B0604020202020204" pitchFamily="34" charset="0"/>
              <a:buChar char="•"/>
            </a:pPr>
            <a:r>
              <a:rPr lang="en-US" sz="2000" dirty="0">
                <a:solidFill>
                  <a:srgbClr val="0033AD"/>
                </a:solidFill>
                <a:latin typeface="+mn-lt"/>
              </a:rPr>
              <a:t>SSQ mean total score was calculated for each participant using standard scoring procedures </a:t>
            </a:r>
          </a:p>
          <a:p>
            <a:pPr marL="342900" indent="-342900">
              <a:buFont typeface="Arial" panose="020B0604020202020204" pitchFamily="34" charset="0"/>
              <a:buChar char="•"/>
            </a:pPr>
            <a:r>
              <a:rPr lang="en-US" sz="2000" dirty="0">
                <a:solidFill>
                  <a:srgbClr val="0033AD"/>
                </a:solidFill>
                <a:latin typeface="+mn-lt"/>
              </a:rPr>
              <a:t>Lower SSQ mean total scores indicate greater functional listening difficulties in daily life</a:t>
            </a:r>
          </a:p>
        </p:txBody>
      </p:sp>
      <p:sp>
        <p:nvSpPr>
          <p:cNvPr id="11" name="Title 1">
            <a:extLst>
              <a:ext uri="{FF2B5EF4-FFF2-40B4-BE49-F238E27FC236}">
                <a16:creationId xmlns:a16="http://schemas.microsoft.com/office/drawing/2014/main" id="{BEB14AC1-DF33-9A1F-F41D-2C94873EE136}"/>
              </a:ext>
            </a:extLst>
          </p:cNvPr>
          <p:cNvSpPr txBox="1">
            <a:spLocks/>
          </p:cNvSpPr>
          <p:nvPr/>
        </p:nvSpPr>
        <p:spPr>
          <a:xfrm>
            <a:off x="1684944" y="935421"/>
            <a:ext cx="2971800" cy="46496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Subjective Measures</a:t>
            </a:r>
            <a:endParaRPr lang="en-US" sz="2000" b="1" dirty="0">
              <a:latin typeface="+mn-lt"/>
            </a:endParaRPr>
          </a:p>
        </p:txBody>
      </p:sp>
      <p:sp>
        <p:nvSpPr>
          <p:cNvPr id="6" name="TextBox 5">
            <a:extLst>
              <a:ext uri="{FF2B5EF4-FFF2-40B4-BE49-F238E27FC236}">
                <a16:creationId xmlns:a16="http://schemas.microsoft.com/office/drawing/2014/main" id="{A3721700-D1D4-12E8-2CEE-6BE25C6055C5}"/>
              </a:ext>
            </a:extLst>
          </p:cNvPr>
          <p:cNvSpPr txBox="1"/>
          <p:nvPr/>
        </p:nvSpPr>
        <p:spPr>
          <a:xfrm>
            <a:off x="632632" y="1538961"/>
            <a:ext cx="5076424" cy="4401205"/>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000" b="1" dirty="0">
                <a:solidFill>
                  <a:srgbClr val="0033AD"/>
                </a:solidFill>
                <a:latin typeface="+mn-lt"/>
              </a:rPr>
              <a:t>Self-report measures </a:t>
            </a:r>
            <a:r>
              <a:rPr lang="en-US" sz="2000" dirty="0">
                <a:solidFill>
                  <a:srgbClr val="0033AD"/>
                </a:solidFill>
                <a:latin typeface="+mn-lt"/>
              </a:rPr>
              <a:t>of autism characteristics &amp; social communication experiences, listening-related fatigue, and functional listening abilities in daily life</a:t>
            </a:r>
            <a:endParaRPr lang="en-US" sz="2000" b="1" dirty="0">
              <a:solidFill>
                <a:srgbClr val="0033AD"/>
              </a:solidFill>
              <a:latin typeface="+mn-lt"/>
            </a:endParaRPr>
          </a:p>
          <a:p>
            <a:pPr marL="342900" indent="-342900">
              <a:buFont typeface="Arial" panose="020B0604020202020204" pitchFamily="34" charset="0"/>
              <a:buChar char="•"/>
            </a:pPr>
            <a:endParaRPr lang="en-US" sz="2000" b="1" dirty="0">
              <a:solidFill>
                <a:srgbClr val="0033AD"/>
              </a:solidFill>
              <a:latin typeface="+mn-lt"/>
            </a:endParaRPr>
          </a:p>
          <a:p>
            <a:pPr marL="342900" indent="-342900">
              <a:buFont typeface="Arial" panose="020B0604020202020204" pitchFamily="34" charset="0"/>
              <a:buChar char="•"/>
            </a:pPr>
            <a:r>
              <a:rPr lang="en-US" sz="2000" b="1" dirty="0">
                <a:solidFill>
                  <a:srgbClr val="0033AD"/>
                </a:solidFill>
                <a:latin typeface="+mn-lt"/>
              </a:rPr>
              <a:t>SRS-2:</a:t>
            </a:r>
            <a:r>
              <a:rPr lang="en-US" sz="2000" dirty="0">
                <a:solidFill>
                  <a:srgbClr val="0033AD"/>
                </a:solidFill>
                <a:latin typeface="+mn-lt"/>
              </a:rPr>
              <a:t> Evaluate social communication function &amp; autism traits, behaviors, &amp; severity (Constantino &amp; Gruber, 2012)</a:t>
            </a:r>
          </a:p>
          <a:p>
            <a:pPr marL="342900" indent="-342900">
              <a:buFont typeface="Arial" panose="020B0604020202020204" pitchFamily="34" charset="0"/>
              <a:buChar char="•"/>
            </a:pPr>
            <a:r>
              <a:rPr lang="en-US" sz="2000" b="1" dirty="0">
                <a:solidFill>
                  <a:srgbClr val="0033AD"/>
                </a:solidFill>
                <a:latin typeface="+mn-lt"/>
              </a:rPr>
              <a:t>VFS-A: </a:t>
            </a:r>
            <a:r>
              <a:rPr lang="en-US" sz="2000" dirty="0">
                <a:solidFill>
                  <a:srgbClr val="0033AD"/>
                </a:solidFill>
                <a:latin typeface="+mn-lt"/>
              </a:rPr>
              <a:t>Quantify listening-related fatigue experienced during daily communication (Hornsby et al., 2021) </a:t>
            </a:r>
          </a:p>
          <a:p>
            <a:pPr marL="342900" indent="-342900">
              <a:buFont typeface="Arial" panose="020B0604020202020204" pitchFamily="34" charset="0"/>
              <a:buChar char="•"/>
            </a:pPr>
            <a:r>
              <a:rPr lang="en-US" sz="2000" b="1" dirty="0">
                <a:solidFill>
                  <a:srgbClr val="0033AD"/>
                </a:solidFill>
                <a:latin typeface="+mn-lt"/>
              </a:rPr>
              <a:t>SSQ: </a:t>
            </a:r>
            <a:r>
              <a:rPr lang="en-US" sz="2000" dirty="0">
                <a:solidFill>
                  <a:srgbClr val="0033AD"/>
                </a:solidFill>
                <a:latin typeface="+mn-lt"/>
              </a:rPr>
              <a:t>Assess functional listening abilities in the adverse acoustic environments of daily life</a:t>
            </a:r>
            <a:r>
              <a:rPr lang="en-US" sz="2000" b="1" dirty="0">
                <a:solidFill>
                  <a:srgbClr val="0033AD"/>
                </a:solidFill>
                <a:latin typeface="+mn-lt"/>
              </a:rPr>
              <a:t> </a:t>
            </a:r>
            <a:r>
              <a:rPr lang="en-US" sz="2000" dirty="0">
                <a:solidFill>
                  <a:srgbClr val="0033AD"/>
                </a:solidFill>
                <a:latin typeface="+mn-lt"/>
              </a:rPr>
              <a:t>(Gatehouse &amp; Noble, 2004)</a:t>
            </a:r>
          </a:p>
        </p:txBody>
      </p:sp>
    </p:spTree>
    <p:extLst>
      <p:ext uri="{BB962C8B-B14F-4D97-AF65-F5344CB8AC3E}">
        <p14:creationId xmlns:p14="http://schemas.microsoft.com/office/powerpoint/2010/main" val="275364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0E193-AD81-BE7F-61ED-BADA10A58BC0}"/>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A3CA6254-B5FA-62A8-1012-67918FE32E82}"/>
              </a:ext>
            </a:extLst>
          </p:cNvPr>
          <p:cNvSpPr/>
          <p:nvPr/>
        </p:nvSpPr>
        <p:spPr>
          <a:xfrm>
            <a:off x="86494" y="50800"/>
            <a:ext cx="3513915" cy="6756400"/>
          </a:xfrm>
          <a:prstGeom prst="roundRect">
            <a:avLst/>
          </a:prstGeom>
          <a:solidFill>
            <a:srgbClr val="FEDFC1"/>
          </a:solidFill>
          <a:ln>
            <a:solidFill>
              <a:srgbClr val="0033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000" dirty="0">
                <a:solidFill>
                  <a:srgbClr val="0033AD"/>
                </a:solidFill>
              </a:rPr>
              <a:t>Results</a:t>
            </a:r>
            <a:endParaRPr lang="en-GB" sz="2300" dirty="0">
              <a:solidFill>
                <a:srgbClr val="0033AD"/>
              </a:solidFill>
            </a:endParaRPr>
          </a:p>
          <a:p>
            <a:pPr marL="342900" indent="-342900">
              <a:buFont typeface="Arial" panose="020B0604020202020204" pitchFamily="34" charset="0"/>
              <a:buChar char="•"/>
            </a:pPr>
            <a:r>
              <a:rPr lang="en-US" sz="2300" b="1" dirty="0">
                <a:solidFill>
                  <a:srgbClr val="0033AD"/>
                </a:solidFill>
              </a:rPr>
              <a:t>Significant group differences in listening-related fatigue (VFS-A) </a:t>
            </a:r>
            <a:r>
              <a:rPr lang="en-US" sz="2300" dirty="0">
                <a:solidFill>
                  <a:srgbClr val="0033AD"/>
                </a:solidFill>
              </a:rPr>
              <a:t>scores (autism group </a:t>
            </a:r>
            <a:r>
              <a:rPr lang="en-US" sz="2300" i="1" dirty="0">
                <a:solidFill>
                  <a:srgbClr val="0033AD"/>
                </a:solidFill>
              </a:rPr>
              <a:t>M</a:t>
            </a:r>
            <a:r>
              <a:rPr lang="en-US" sz="2300" dirty="0">
                <a:solidFill>
                  <a:srgbClr val="0033AD"/>
                </a:solidFill>
              </a:rPr>
              <a:t> = 83.58; non-</a:t>
            </a:r>
            <a:r>
              <a:rPr lang="en-US" sz="2300" dirty="0" err="1">
                <a:solidFill>
                  <a:srgbClr val="0033AD"/>
                </a:solidFill>
              </a:rPr>
              <a:t>aut</a:t>
            </a:r>
            <a:r>
              <a:rPr lang="en-US" sz="2300" dirty="0">
                <a:solidFill>
                  <a:srgbClr val="0033AD"/>
                </a:solidFill>
              </a:rPr>
              <a:t> group </a:t>
            </a:r>
            <a:r>
              <a:rPr lang="en-US" sz="2300" i="1" dirty="0">
                <a:solidFill>
                  <a:srgbClr val="0033AD"/>
                </a:solidFill>
              </a:rPr>
              <a:t>M </a:t>
            </a:r>
            <a:r>
              <a:rPr lang="en-US" sz="2300" dirty="0">
                <a:solidFill>
                  <a:srgbClr val="0033AD"/>
                </a:solidFill>
              </a:rPr>
              <a:t>= 28.25)</a:t>
            </a:r>
            <a:endParaRPr lang="en-US" sz="2300" i="1" dirty="0">
              <a:solidFill>
                <a:srgbClr val="0033AD"/>
              </a:solidFill>
            </a:endParaRPr>
          </a:p>
          <a:p>
            <a:pPr marL="342900" indent="-342900">
              <a:buFont typeface="Arial" panose="020B0604020202020204" pitchFamily="34" charset="0"/>
              <a:buChar char="•"/>
            </a:pPr>
            <a:r>
              <a:rPr lang="en-US" sz="2300" b="1" dirty="0">
                <a:solidFill>
                  <a:srgbClr val="0033AD"/>
                </a:solidFill>
                <a:effectLst/>
              </a:rPr>
              <a:t>Significant group differences in functional listening abilities </a:t>
            </a:r>
            <a:r>
              <a:rPr lang="en-US" sz="2300" dirty="0">
                <a:solidFill>
                  <a:srgbClr val="0033AD"/>
                </a:solidFill>
                <a:effectLst/>
              </a:rPr>
              <a:t>(</a:t>
            </a:r>
            <a:r>
              <a:rPr lang="en-US" sz="2300" dirty="0">
                <a:solidFill>
                  <a:srgbClr val="0033AD"/>
                </a:solidFill>
              </a:rPr>
              <a:t>autism group </a:t>
            </a:r>
            <a:r>
              <a:rPr lang="en-US" sz="2300" i="1" dirty="0">
                <a:solidFill>
                  <a:srgbClr val="0033AD"/>
                </a:solidFill>
              </a:rPr>
              <a:t>M</a:t>
            </a:r>
            <a:r>
              <a:rPr lang="en-US" sz="2300" dirty="0">
                <a:solidFill>
                  <a:srgbClr val="0033AD"/>
                </a:solidFill>
              </a:rPr>
              <a:t> = 6.31; non-</a:t>
            </a:r>
            <a:r>
              <a:rPr lang="en-US" sz="2300" dirty="0" err="1">
                <a:solidFill>
                  <a:srgbClr val="0033AD"/>
                </a:solidFill>
              </a:rPr>
              <a:t>aut</a:t>
            </a:r>
            <a:r>
              <a:rPr lang="en-US" sz="2300" dirty="0">
                <a:solidFill>
                  <a:srgbClr val="0033AD"/>
                </a:solidFill>
              </a:rPr>
              <a:t> group </a:t>
            </a:r>
            <a:r>
              <a:rPr lang="en-US" sz="2300" i="1" dirty="0">
                <a:solidFill>
                  <a:srgbClr val="0033AD"/>
                </a:solidFill>
              </a:rPr>
              <a:t>M </a:t>
            </a:r>
            <a:r>
              <a:rPr lang="en-US" sz="2300" dirty="0">
                <a:solidFill>
                  <a:srgbClr val="0033AD"/>
                </a:solidFill>
              </a:rPr>
              <a:t>= 8.16)</a:t>
            </a:r>
          </a:p>
          <a:p>
            <a:pPr marL="342900" indent="-342900">
              <a:buFont typeface="Arial" panose="020B0604020202020204" pitchFamily="34" charset="0"/>
              <a:buChar char="•"/>
            </a:pPr>
            <a:r>
              <a:rPr lang="en-US" sz="2300" dirty="0">
                <a:solidFill>
                  <a:srgbClr val="0033AD"/>
                </a:solidFill>
              </a:rPr>
              <a:t>Large effect sizes detected for between group differences on both measures</a:t>
            </a:r>
            <a:endParaRPr lang="en-US" sz="2300" dirty="0">
              <a:solidFill>
                <a:srgbClr val="0033AD"/>
              </a:solidFill>
              <a:effectLst/>
            </a:endParaRPr>
          </a:p>
          <a:p>
            <a:endParaRPr lang="en-GB" sz="2400" dirty="0"/>
          </a:p>
        </p:txBody>
      </p:sp>
      <p:pic>
        <p:nvPicPr>
          <p:cNvPr id="4" name="Picture 3" descr="Logo, company name&#10;&#10;Description automatically generated">
            <a:extLst>
              <a:ext uri="{FF2B5EF4-FFF2-40B4-BE49-F238E27FC236}">
                <a16:creationId xmlns:a16="http://schemas.microsoft.com/office/drawing/2014/main" id="{73845CD2-7646-FC37-A345-E291F7237516}"/>
              </a:ext>
            </a:extLst>
          </p:cNvPr>
          <p:cNvPicPr>
            <a:picLocks noChangeAspect="1"/>
          </p:cNvPicPr>
          <p:nvPr/>
        </p:nvPicPr>
        <p:blipFill rotWithShape="1">
          <a:blip r:embed="rId3"/>
          <a:srcRect l="6643" t="8960" r="6596" b="11139"/>
          <a:stretch/>
        </p:blipFill>
        <p:spPr>
          <a:xfrm>
            <a:off x="10532962" y="6027443"/>
            <a:ext cx="1671667" cy="846723"/>
          </a:xfrm>
          <a:prstGeom prst="rect">
            <a:avLst/>
          </a:prstGeom>
        </p:spPr>
      </p:pic>
      <p:pic>
        <p:nvPicPr>
          <p:cNvPr id="3" name="Picture 2" descr="A graph of a group of people&#10;&#10;Description automatically generated with medium confidence">
            <a:extLst>
              <a:ext uri="{FF2B5EF4-FFF2-40B4-BE49-F238E27FC236}">
                <a16:creationId xmlns:a16="http://schemas.microsoft.com/office/drawing/2014/main" id="{E57CC30E-3F44-EC40-0AF5-07AD30F99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7409" y="0"/>
            <a:ext cx="8581607" cy="6876288"/>
          </a:xfrm>
          <a:prstGeom prst="rect">
            <a:avLst/>
          </a:prstGeom>
        </p:spPr>
      </p:pic>
      <p:cxnSp>
        <p:nvCxnSpPr>
          <p:cNvPr id="5" name="Straight Arrow Connector 4">
            <a:extLst>
              <a:ext uri="{FF2B5EF4-FFF2-40B4-BE49-F238E27FC236}">
                <a16:creationId xmlns:a16="http://schemas.microsoft.com/office/drawing/2014/main" id="{7E2500C6-933D-74A5-B19F-A338E3EC7A3C}"/>
              </a:ext>
            </a:extLst>
          </p:cNvPr>
          <p:cNvCxnSpPr>
            <a:cxnSpLocks/>
          </p:cNvCxnSpPr>
          <p:nvPr/>
        </p:nvCxnSpPr>
        <p:spPr>
          <a:xfrm>
            <a:off x="5486400" y="2984500"/>
            <a:ext cx="749300" cy="2222500"/>
          </a:xfrm>
          <a:prstGeom prst="straightConnector1">
            <a:avLst/>
          </a:prstGeom>
          <a:ln w="57150">
            <a:solidFill>
              <a:srgbClr val="0033A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30921FF-AA66-EA9A-C9D0-F501C20ED4ED}"/>
              </a:ext>
            </a:extLst>
          </p:cNvPr>
          <p:cNvCxnSpPr>
            <a:cxnSpLocks/>
          </p:cNvCxnSpPr>
          <p:nvPr/>
        </p:nvCxnSpPr>
        <p:spPr>
          <a:xfrm flipH="1">
            <a:off x="8191500" y="1968500"/>
            <a:ext cx="673100" cy="901700"/>
          </a:xfrm>
          <a:prstGeom prst="straightConnector1">
            <a:avLst/>
          </a:prstGeom>
          <a:ln w="57150">
            <a:solidFill>
              <a:srgbClr val="0033A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B66E1A7-BB79-D5BD-48D4-614CF665B27E}"/>
              </a:ext>
            </a:extLst>
          </p:cNvPr>
          <p:cNvCxnSpPr>
            <a:cxnSpLocks/>
          </p:cNvCxnSpPr>
          <p:nvPr/>
        </p:nvCxnSpPr>
        <p:spPr>
          <a:xfrm flipV="1">
            <a:off x="3727409" y="558799"/>
            <a:ext cx="0" cy="55753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D16AD82-4479-449C-075D-4619C492A3B1}"/>
              </a:ext>
            </a:extLst>
          </p:cNvPr>
          <p:cNvCxnSpPr>
            <a:cxnSpLocks/>
          </p:cNvCxnSpPr>
          <p:nvPr/>
        </p:nvCxnSpPr>
        <p:spPr>
          <a:xfrm>
            <a:off x="10532962" y="558799"/>
            <a:ext cx="0" cy="557784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58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AE39C-B237-5C16-2B4B-7C7CBAAAF03F}"/>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2DEC7031-96D9-F32A-D958-66CC627FFD3E}"/>
              </a:ext>
            </a:extLst>
          </p:cNvPr>
          <p:cNvSpPr/>
          <p:nvPr/>
        </p:nvSpPr>
        <p:spPr>
          <a:xfrm>
            <a:off x="86495" y="50800"/>
            <a:ext cx="3418706" cy="6756400"/>
          </a:xfrm>
          <a:prstGeom prst="roundRect">
            <a:avLst/>
          </a:prstGeom>
          <a:solidFill>
            <a:srgbClr val="FEDFC1"/>
          </a:solidFill>
          <a:ln>
            <a:solidFill>
              <a:srgbClr val="0033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000" dirty="0">
                <a:solidFill>
                  <a:srgbClr val="0033AD"/>
                </a:solidFill>
              </a:rPr>
              <a:t>Results</a:t>
            </a:r>
            <a:endParaRPr lang="en-GB" sz="2200" dirty="0">
              <a:solidFill>
                <a:srgbClr val="0033AD"/>
              </a:solidFill>
            </a:endParaRPr>
          </a:p>
          <a:p>
            <a:pPr marL="342900" indent="-342900">
              <a:buFont typeface="Arial" panose="020B0604020202020204" pitchFamily="34" charset="0"/>
              <a:buChar char="•"/>
            </a:pPr>
            <a:r>
              <a:rPr lang="en-GB" sz="2200" dirty="0">
                <a:solidFill>
                  <a:srgbClr val="0033AD"/>
                </a:solidFill>
              </a:rPr>
              <a:t>The magnitude of autism traits and social communication challenges (as measured by SRS-2) was strongly associated with VFS-A score in both groups</a:t>
            </a:r>
          </a:p>
          <a:p>
            <a:pPr marL="342900" indent="-342900">
              <a:buFont typeface="Arial" panose="020B0604020202020204" pitchFamily="34" charset="0"/>
              <a:buChar char="•"/>
            </a:pPr>
            <a:r>
              <a:rPr lang="en-GB" sz="2200" b="1" dirty="0">
                <a:solidFill>
                  <a:srgbClr val="0033AD"/>
                </a:solidFill>
              </a:rPr>
              <a:t>Participants who scored higher on SRS-2 were more likely to report listening-related fatigue in daily life, regardless of their group status </a:t>
            </a:r>
            <a:r>
              <a:rPr lang="en-GB" sz="2200" dirty="0">
                <a:solidFill>
                  <a:srgbClr val="0033AD"/>
                </a:solidFill>
              </a:rPr>
              <a:t>(r = .81)</a:t>
            </a:r>
          </a:p>
        </p:txBody>
      </p:sp>
      <p:pic>
        <p:nvPicPr>
          <p:cNvPr id="4" name="Picture 3" descr="Logo, company name&#10;&#10;Description automatically generated">
            <a:extLst>
              <a:ext uri="{FF2B5EF4-FFF2-40B4-BE49-F238E27FC236}">
                <a16:creationId xmlns:a16="http://schemas.microsoft.com/office/drawing/2014/main" id="{12EE24BF-52D5-4680-EDE9-456BB618DD01}"/>
              </a:ext>
            </a:extLst>
          </p:cNvPr>
          <p:cNvPicPr>
            <a:picLocks noChangeAspect="1"/>
          </p:cNvPicPr>
          <p:nvPr/>
        </p:nvPicPr>
        <p:blipFill rotWithShape="1">
          <a:blip r:embed="rId3"/>
          <a:srcRect l="6643" t="8960" r="6596" b="11139"/>
          <a:stretch/>
        </p:blipFill>
        <p:spPr>
          <a:xfrm>
            <a:off x="10532962" y="6027443"/>
            <a:ext cx="1671667" cy="846723"/>
          </a:xfrm>
          <a:prstGeom prst="rect">
            <a:avLst/>
          </a:prstGeom>
        </p:spPr>
      </p:pic>
      <p:pic>
        <p:nvPicPr>
          <p:cNvPr id="7" name="Picture 6" descr="A graph with numbers and a line&#10;&#10;Description automatically generated">
            <a:extLst>
              <a:ext uri="{FF2B5EF4-FFF2-40B4-BE49-F238E27FC236}">
                <a16:creationId xmlns:a16="http://schemas.microsoft.com/office/drawing/2014/main" id="{2D8448AF-0507-4245-0E91-238C1479EB09}"/>
              </a:ext>
            </a:extLst>
          </p:cNvPr>
          <p:cNvPicPr>
            <a:picLocks noChangeAspect="1"/>
          </p:cNvPicPr>
          <p:nvPr/>
        </p:nvPicPr>
        <p:blipFill>
          <a:blip r:embed="rId4">
            <a:extLst>
              <a:ext uri="{28A0092B-C50C-407E-A947-70E740481C1C}">
                <a14:useLocalDpi xmlns:a14="http://schemas.microsoft.com/office/drawing/2010/main" val="0"/>
              </a:ext>
            </a:extLst>
          </a:blip>
          <a:srcRect r="1155"/>
          <a:stretch/>
        </p:blipFill>
        <p:spPr>
          <a:xfrm>
            <a:off x="3727409" y="0"/>
            <a:ext cx="8482483" cy="6876288"/>
          </a:xfrm>
          <a:prstGeom prst="rect">
            <a:avLst/>
          </a:prstGeom>
        </p:spPr>
      </p:pic>
      <p:cxnSp>
        <p:nvCxnSpPr>
          <p:cNvPr id="10" name="Straight Arrow Connector 9">
            <a:extLst>
              <a:ext uri="{FF2B5EF4-FFF2-40B4-BE49-F238E27FC236}">
                <a16:creationId xmlns:a16="http://schemas.microsoft.com/office/drawing/2014/main" id="{84B2BC0E-4BC3-700B-D0B1-DF01CB44C1B3}"/>
              </a:ext>
            </a:extLst>
          </p:cNvPr>
          <p:cNvCxnSpPr>
            <a:cxnSpLocks/>
          </p:cNvCxnSpPr>
          <p:nvPr/>
        </p:nvCxnSpPr>
        <p:spPr>
          <a:xfrm flipV="1">
            <a:off x="3727409" y="558799"/>
            <a:ext cx="0" cy="55753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ED5CBC-1FDE-19D7-FADD-9751A7DD08B1}"/>
              </a:ext>
            </a:extLst>
          </p:cNvPr>
          <p:cNvCxnSpPr>
            <a:cxnSpLocks/>
          </p:cNvCxnSpPr>
          <p:nvPr/>
        </p:nvCxnSpPr>
        <p:spPr>
          <a:xfrm>
            <a:off x="4730709" y="6450804"/>
            <a:ext cx="5556291"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1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B2A9A-9139-8E84-F14A-2E43776C3F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D1DF18-41D0-E1C8-5020-904EEF38566A}"/>
              </a:ext>
            </a:extLst>
          </p:cNvPr>
          <p:cNvPicPr>
            <a:picLocks noChangeAspect="1"/>
          </p:cNvPicPr>
          <p:nvPr/>
        </p:nvPicPr>
        <p:blipFill>
          <a:blip r:embed="rId3">
            <a:extLst>
              <a:ext uri="{28A0092B-C50C-407E-A947-70E740481C1C}">
                <a14:useLocalDpi xmlns:a14="http://schemas.microsoft.com/office/drawing/2010/main" val="0"/>
              </a:ext>
            </a:extLst>
          </a:blip>
          <a:srcRect r="1363"/>
          <a:stretch/>
        </p:blipFill>
        <p:spPr>
          <a:xfrm>
            <a:off x="3727409" y="0"/>
            <a:ext cx="8464591" cy="6876288"/>
          </a:xfrm>
          <a:prstGeom prst="rect">
            <a:avLst/>
          </a:prstGeom>
        </p:spPr>
      </p:pic>
      <p:sp>
        <p:nvSpPr>
          <p:cNvPr id="6" name="Rounded Rectangle 5">
            <a:extLst>
              <a:ext uri="{FF2B5EF4-FFF2-40B4-BE49-F238E27FC236}">
                <a16:creationId xmlns:a16="http://schemas.microsoft.com/office/drawing/2014/main" id="{30EDF8E4-FC9C-7588-D36D-8DAD0CD886FD}"/>
              </a:ext>
            </a:extLst>
          </p:cNvPr>
          <p:cNvSpPr/>
          <p:nvPr/>
        </p:nvSpPr>
        <p:spPr>
          <a:xfrm>
            <a:off x="86495" y="50800"/>
            <a:ext cx="3418706" cy="6756400"/>
          </a:xfrm>
          <a:prstGeom prst="roundRect">
            <a:avLst/>
          </a:prstGeom>
          <a:solidFill>
            <a:srgbClr val="FEDFC1"/>
          </a:solidFill>
          <a:ln>
            <a:solidFill>
              <a:srgbClr val="0033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000" dirty="0">
                <a:solidFill>
                  <a:srgbClr val="0033AD"/>
                </a:solidFill>
              </a:rPr>
              <a:t>Results</a:t>
            </a:r>
            <a:endParaRPr lang="en-GB" sz="2200" dirty="0">
              <a:solidFill>
                <a:srgbClr val="0033AD"/>
              </a:solidFill>
            </a:endParaRPr>
          </a:p>
          <a:p>
            <a:pPr marL="342900" indent="-342900">
              <a:buFont typeface="Arial" panose="020B0604020202020204" pitchFamily="34" charset="0"/>
              <a:buChar char="•"/>
            </a:pPr>
            <a:r>
              <a:rPr lang="en-GB" sz="2200" dirty="0">
                <a:solidFill>
                  <a:srgbClr val="0033AD"/>
                </a:solidFill>
              </a:rPr>
              <a:t>The magnitude of autism traits and social communication challenges (as measured by SRS-2) was strongly associated with SSQ score in both groups</a:t>
            </a:r>
          </a:p>
          <a:p>
            <a:pPr marL="342900" indent="-342900">
              <a:buFont typeface="Arial" panose="020B0604020202020204" pitchFamily="34" charset="0"/>
              <a:buChar char="•"/>
            </a:pPr>
            <a:r>
              <a:rPr lang="en-GB" sz="2200" b="1" dirty="0">
                <a:solidFill>
                  <a:srgbClr val="0033AD"/>
                </a:solidFill>
              </a:rPr>
              <a:t>Participants who scored higher on SRS-2 were more likely to report functional listening challenges in daily life, regardless of their group status </a:t>
            </a:r>
            <a:r>
              <a:rPr lang="en-GB" sz="2200" dirty="0">
                <a:solidFill>
                  <a:srgbClr val="0033AD"/>
                </a:solidFill>
              </a:rPr>
              <a:t>(r = -.82)</a:t>
            </a:r>
          </a:p>
        </p:txBody>
      </p:sp>
      <p:cxnSp>
        <p:nvCxnSpPr>
          <p:cNvPr id="10" name="Straight Arrow Connector 9">
            <a:extLst>
              <a:ext uri="{FF2B5EF4-FFF2-40B4-BE49-F238E27FC236}">
                <a16:creationId xmlns:a16="http://schemas.microsoft.com/office/drawing/2014/main" id="{24543312-197E-3CFB-1B32-3A9CB0E760C5}"/>
              </a:ext>
            </a:extLst>
          </p:cNvPr>
          <p:cNvCxnSpPr>
            <a:cxnSpLocks/>
          </p:cNvCxnSpPr>
          <p:nvPr/>
        </p:nvCxnSpPr>
        <p:spPr>
          <a:xfrm>
            <a:off x="3727409" y="628650"/>
            <a:ext cx="0" cy="53467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B38826B-9F27-D993-D00C-1458250B154F}"/>
              </a:ext>
            </a:extLst>
          </p:cNvPr>
          <p:cNvCxnSpPr>
            <a:cxnSpLocks/>
          </p:cNvCxnSpPr>
          <p:nvPr/>
        </p:nvCxnSpPr>
        <p:spPr>
          <a:xfrm>
            <a:off x="4730709" y="6450804"/>
            <a:ext cx="5556291"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22A6C-6873-2D5A-BD3F-45441F8D7BE5}"/>
            </a:ext>
          </a:extLst>
        </p:cNvPr>
        <p:cNvGrpSpPr/>
        <p:nvPr/>
      </p:nvGrpSpPr>
      <p:grpSpPr>
        <a:xfrm>
          <a:off x="0" y="0"/>
          <a:ext cx="0" cy="0"/>
          <a:chOff x="0" y="0"/>
          <a:chExt cx="0" cy="0"/>
        </a:xfrm>
      </p:grpSpPr>
      <p:sp>
        <p:nvSpPr>
          <p:cNvPr id="35" name="TextBox 34">
            <a:extLst>
              <a:ext uri="{FF2B5EF4-FFF2-40B4-BE49-F238E27FC236}">
                <a16:creationId xmlns:a16="http://schemas.microsoft.com/office/drawing/2014/main" id="{CCF79DC6-6271-2EA8-7B94-E3F6223B67D1}"/>
              </a:ext>
            </a:extLst>
          </p:cNvPr>
          <p:cNvSpPr txBox="1"/>
          <p:nvPr/>
        </p:nvSpPr>
        <p:spPr>
          <a:xfrm>
            <a:off x="11533188" y="6373813"/>
            <a:ext cx="260350" cy="257175"/>
          </a:xfrm>
          <a:prstGeom prst="rect">
            <a:avLst/>
          </a:prstGeom>
          <a:noFill/>
        </p:spPr>
        <p:txBody>
          <a:bodyPr wrap="none">
            <a:spAutoFit/>
          </a:bodyPr>
          <a:lstStyle/>
          <a:p>
            <a:pPr algn="ctr" defTabSz="914354" eaLnBrk="1" fontAlgn="auto" hangingPunct="1">
              <a:spcBef>
                <a:spcPts val="0"/>
              </a:spcBef>
              <a:spcAft>
                <a:spcPts val="0"/>
              </a:spcAft>
              <a:defRPr/>
            </a:pPr>
            <a:r>
              <a:rPr lang="en-US" sz="1067" dirty="0">
                <a:solidFill>
                  <a:schemeClr val="tx1">
                    <a:lumMod val="50000"/>
                    <a:lumOff val="50000"/>
                  </a:schemeClr>
                </a:solidFill>
                <a:latin typeface="PT Sans" panose="020B0503020203020204" pitchFamily="34" charset="0"/>
              </a:rPr>
              <a:t>9</a:t>
            </a:r>
          </a:p>
        </p:txBody>
      </p:sp>
      <p:sp>
        <p:nvSpPr>
          <p:cNvPr id="2" name="TextBox 1">
            <a:extLst>
              <a:ext uri="{FF2B5EF4-FFF2-40B4-BE49-F238E27FC236}">
                <a16:creationId xmlns:a16="http://schemas.microsoft.com/office/drawing/2014/main" id="{57E22420-F0E1-A205-1ECF-F0C6AAEF7870}"/>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3" name="Picture 2" descr="Text&#10;&#10;Description automatically generated with medium confidence">
            <a:extLst>
              <a:ext uri="{FF2B5EF4-FFF2-40B4-BE49-F238E27FC236}">
                <a16:creationId xmlns:a16="http://schemas.microsoft.com/office/drawing/2014/main" id="{B7149432-0B80-BEAB-68CB-6746FE241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4" name="Picture 3" descr="Logo, company name&#10;&#10;Description automatically generated">
            <a:extLst>
              <a:ext uri="{FF2B5EF4-FFF2-40B4-BE49-F238E27FC236}">
                <a16:creationId xmlns:a16="http://schemas.microsoft.com/office/drawing/2014/main" id="{7608AD1A-B8F5-11D5-B188-738D83089E10}"/>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sp>
        <p:nvSpPr>
          <p:cNvPr id="5" name="Title 1">
            <a:extLst>
              <a:ext uri="{FF2B5EF4-FFF2-40B4-BE49-F238E27FC236}">
                <a16:creationId xmlns:a16="http://schemas.microsoft.com/office/drawing/2014/main" id="{9D14FB67-23D2-49DD-492C-692AC3562669}"/>
              </a:ext>
            </a:extLst>
          </p:cNvPr>
          <p:cNvSpPr txBox="1">
            <a:spLocks/>
          </p:cNvSpPr>
          <p:nvPr/>
        </p:nvSpPr>
        <p:spPr>
          <a:xfrm>
            <a:off x="2238176" y="166924"/>
            <a:ext cx="7715644" cy="605373"/>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3400" dirty="0"/>
              <a:t>Subjective Measures: </a:t>
            </a:r>
            <a:r>
              <a:rPr lang="en-US" sz="3400" b="1" dirty="0"/>
              <a:t>Results</a:t>
            </a:r>
          </a:p>
        </p:txBody>
      </p:sp>
      <p:sp>
        <p:nvSpPr>
          <p:cNvPr id="9" name="TextBox 8">
            <a:extLst>
              <a:ext uri="{FF2B5EF4-FFF2-40B4-BE49-F238E27FC236}">
                <a16:creationId xmlns:a16="http://schemas.microsoft.com/office/drawing/2014/main" id="{D4E18795-FABA-F1FC-7909-080A2FA3A1B0}"/>
              </a:ext>
            </a:extLst>
          </p:cNvPr>
          <p:cNvSpPr txBox="1"/>
          <p:nvPr/>
        </p:nvSpPr>
        <p:spPr>
          <a:xfrm>
            <a:off x="678178" y="1016671"/>
            <a:ext cx="10835640" cy="2800767"/>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200" dirty="0">
                <a:solidFill>
                  <a:srgbClr val="0033AD"/>
                </a:solidFill>
              </a:rPr>
              <a:t>Self-reported </a:t>
            </a:r>
            <a:r>
              <a:rPr lang="en-US" sz="2200" b="1" dirty="0">
                <a:solidFill>
                  <a:srgbClr val="0033AD"/>
                </a:solidFill>
              </a:rPr>
              <a:t>functional listening difficulties </a:t>
            </a:r>
            <a:r>
              <a:rPr lang="en-US" sz="2200" dirty="0">
                <a:solidFill>
                  <a:srgbClr val="0033AD"/>
                </a:solidFill>
              </a:rPr>
              <a:t>in daily life and experiences of </a:t>
            </a:r>
            <a:r>
              <a:rPr lang="en-US" sz="2200" b="1" dirty="0">
                <a:solidFill>
                  <a:srgbClr val="0033AD"/>
                </a:solidFill>
              </a:rPr>
              <a:t>listening-related fatigue</a:t>
            </a:r>
            <a:r>
              <a:rPr lang="en-US" sz="2200" dirty="0">
                <a:solidFill>
                  <a:srgbClr val="0033AD"/>
                </a:solidFill>
              </a:rPr>
              <a:t> were </a:t>
            </a:r>
            <a:r>
              <a:rPr lang="en-US" sz="2200" b="1" dirty="0">
                <a:solidFill>
                  <a:srgbClr val="0033AD"/>
                </a:solidFill>
              </a:rPr>
              <a:t>significantly higher in autistic young adults than non-autistic peers</a:t>
            </a:r>
          </a:p>
          <a:p>
            <a:pPr marL="342900" indent="-342900">
              <a:buFont typeface="Arial" panose="020B0604020202020204" pitchFamily="34" charset="0"/>
              <a:buChar char="•"/>
            </a:pPr>
            <a:r>
              <a:rPr lang="en-US" sz="2200" dirty="0">
                <a:solidFill>
                  <a:srgbClr val="0033AD"/>
                </a:solidFill>
              </a:rPr>
              <a:t>Autism characteristics and </a:t>
            </a:r>
            <a:r>
              <a:rPr lang="en-US" sz="2200" b="1" dirty="0">
                <a:solidFill>
                  <a:srgbClr val="0033AD"/>
                </a:solidFill>
              </a:rPr>
              <a:t>self-perceived social communication function </a:t>
            </a:r>
            <a:r>
              <a:rPr lang="en-US" sz="2200" dirty="0">
                <a:solidFill>
                  <a:srgbClr val="0033AD"/>
                </a:solidFill>
              </a:rPr>
              <a:t>(as measured by SRS-2) was </a:t>
            </a:r>
            <a:r>
              <a:rPr lang="en-US" sz="2200" b="1" dirty="0">
                <a:solidFill>
                  <a:srgbClr val="0033AD"/>
                </a:solidFill>
              </a:rPr>
              <a:t>strongly associated with both self-reported functional listening abilities and listening-related fatigue in both groups</a:t>
            </a:r>
          </a:p>
          <a:p>
            <a:pPr marL="342900" indent="-342900">
              <a:buFont typeface="Arial" panose="020B0604020202020204" pitchFamily="34" charset="0"/>
              <a:buChar char="•"/>
            </a:pPr>
            <a:r>
              <a:rPr lang="en-US" sz="2200" dirty="0">
                <a:solidFill>
                  <a:srgbClr val="0033AD"/>
                </a:solidFill>
              </a:rPr>
              <a:t>This novel association between self-perceived social abilities, autism traits and characteristics, and functional listening abilities in young adults with normal hearing requires further investigation… </a:t>
            </a:r>
          </a:p>
        </p:txBody>
      </p:sp>
      <p:pic>
        <p:nvPicPr>
          <p:cNvPr id="6" name="Graphic 5" descr="Brain in head outline">
            <a:extLst>
              <a:ext uri="{FF2B5EF4-FFF2-40B4-BE49-F238E27FC236}">
                <a16:creationId xmlns:a16="http://schemas.microsoft.com/office/drawing/2014/main" id="{B8132F62-6A6A-97D5-E2C9-1481E4ABCA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7761" y="4061813"/>
            <a:ext cx="1308611" cy="1308611"/>
          </a:xfrm>
          <a:prstGeom prst="rect">
            <a:avLst/>
          </a:prstGeom>
        </p:spPr>
      </p:pic>
      <p:grpSp>
        <p:nvGrpSpPr>
          <p:cNvPr id="7" name="Group 6">
            <a:extLst>
              <a:ext uri="{FF2B5EF4-FFF2-40B4-BE49-F238E27FC236}">
                <a16:creationId xmlns:a16="http://schemas.microsoft.com/office/drawing/2014/main" id="{95AB2C19-F567-31A0-DCD6-E09B9B28A077}"/>
              </a:ext>
            </a:extLst>
          </p:cNvPr>
          <p:cNvGrpSpPr/>
          <p:nvPr/>
        </p:nvGrpSpPr>
        <p:grpSpPr>
          <a:xfrm>
            <a:off x="4619900" y="4134383"/>
            <a:ext cx="781778" cy="1184200"/>
            <a:chOff x="5761401" y="3525321"/>
            <a:chExt cx="210369" cy="328780"/>
          </a:xfrm>
          <a:solidFill>
            <a:srgbClr val="001489"/>
          </a:solidFill>
        </p:grpSpPr>
        <p:sp>
          <p:nvSpPr>
            <p:cNvPr id="8" name="Freeform 157">
              <a:extLst>
                <a:ext uri="{FF2B5EF4-FFF2-40B4-BE49-F238E27FC236}">
                  <a16:creationId xmlns:a16="http://schemas.microsoft.com/office/drawing/2014/main" id="{CE9FF0DF-BF2C-46AF-8379-E36856E58E00}"/>
                </a:ext>
              </a:extLst>
            </p:cNvPr>
            <p:cNvSpPr>
              <a:spLocks/>
            </p:cNvSpPr>
            <p:nvPr/>
          </p:nvSpPr>
          <p:spPr bwMode="auto">
            <a:xfrm>
              <a:off x="5761401" y="3525321"/>
              <a:ext cx="210369" cy="328780"/>
            </a:xfrm>
            <a:custGeom>
              <a:avLst/>
              <a:gdLst>
                <a:gd name="T0" fmla="*/ 83 w 85"/>
                <a:gd name="T1" fmla="*/ 33 h 133"/>
                <a:gd name="T2" fmla="*/ 64 w 85"/>
                <a:gd name="T3" fmla="*/ 10 h 133"/>
                <a:gd name="T4" fmla="*/ 19 w 85"/>
                <a:gd name="T5" fmla="*/ 13 h 133"/>
                <a:gd name="T6" fmla="*/ 4 w 85"/>
                <a:gd name="T7" fmla="*/ 36 h 133"/>
                <a:gd name="T8" fmla="*/ 2 w 85"/>
                <a:gd name="T9" fmla="*/ 60 h 133"/>
                <a:gd name="T10" fmla="*/ 5 w 85"/>
                <a:gd name="T11" fmla="*/ 62 h 133"/>
                <a:gd name="T12" fmla="*/ 7 w 85"/>
                <a:gd name="T13" fmla="*/ 59 h 133"/>
                <a:gd name="T14" fmla="*/ 7 w 85"/>
                <a:gd name="T15" fmla="*/ 59 h 133"/>
                <a:gd name="T16" fmla="*/ 23 w 85"/>
                <a:gd name="T17" fmla="*/ 17 h 133"/>
                <a:gd name="T18" fmla="*/ 62 w 85"/>
                <a:gd name="T19" fmla="*/ 15 h 133"/>
                <a:gd name="T20" fmla="*/ 78 w 85"/>
                <a:gd name="T21" fmla="*/ 34 h 133"/>
                <a:gd name="T22" fmla="*/ 71 w 85"/>
                <a:gd name="T23" fmla="*/ 76 h 133"/>
                <a:gd name="T24" fmla="*/ 59 w 85"/>
                <a:gd name="T25" fmla="*/ 99 h 133"/>
                <a:gd name="T26" fmla="*/ 58 w 85"/>
                <a:gd name="T27" fmla="*/ 99 h 133"/>
                <a:gd name="T28" fmla="*/ 58 w 85"/>
                <a:gd name="T29" fmla="*/ 99 h 133"/>
                <a:gd name="T30" fmla="*/ 43 w 85"/>
                <a:gd name="T31" fmla="*/ 124 h 133"/>
                <a:gd name="T32" fmla="*/ 27 w 85"/>
                <a:gd name="T33" fmla="*/ 127 h 133"/>
                <a:gd name="T34" fmla="*/ 15 w 85"/>
                <a:gd name="T35" fmla="*/ 119 h 133"/>
                <a:gd name="T36" fmla="*/ 11 w 85"/>
                <a:gd name="T37" fmla="*/ 106 h 133"/>
                <a:gd name="T38" fmla="*/ 11 w 85"/>
                <a:gd name="T39" fmla="*/ 105 h 133"/>
                <a:gd name="T40" fmla="*/ 8 w 85"/>
                <a:gd name="T41" fmla="*/ 103 h 133"/>
                <a:gd name="T42" fmla="*/ 6 w 85"/>
                <a:gd name="T43" fmla="*/ 105 h 133"/>
                <a:gd name="T44" fmla="*/ 26 w 85"/>
                <a:gd name="T45" fmla="*/ 132 h 133"/>
                <a:gd name="T46" fmla="*/ 32 w 85"/>
                <a:gd name="T47" fmla="*/ 133 h 133"/>
                <a:gd name="T48" fmla="*/ 46 w 85"/>
                <a:gd name="T49" fmla="*/ 128 h 133"/>
                <a:gd name="T50" fmla="*/ 63 w 85"/>
                <a:gd name="T51" fmla="*/ 102 h 133"/>
                <a:gd name="T52" fmla="*/ 76 w 85"/>
                <a:gd name="T53" fmla="*/ 78 h 133"/>
                <a:gd name="T54" fmla="*/ 84 w 85"/>
                <a:gd name="T55" fmla="*/ 56 h 133"/>
                <a:gd name="T56" fmla="*/ 83 w 85"/>
                <a:gd name="T5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3">
                  <a:moveTo>
                    <a:pt x="83" y="33"/>
                  </a:moveTo>
                  <a:cubicBezTo>
                    <a:pt x="81" y="23"/>
                    <a:pt x="74" y="15"/>
                    <a:pt x="64" y="10"/>
                  </a:cubicBezTo>
                  <a:cubicBezTo>
                    <a:pt x="42" y="0"/>
                    <a:pt x="28" y="6"/>
                    <a:pt x="19" y="13"/>
                  </a:cubicBezTo>
                  <a:cubicBezTo>
                    <a:pt x="13" y="18"/>
                    <a:pt x="7" y="27"/>
                    <a:pt x="4" y="36"/>
                  </a:cubicBezTo>
                  <a:cubicBezTo>
                    <a:pt x="1" y="45"/>
                    <a:pt x="0" y="53"/>
                    <a:pt x="2" y="60"/>
                  </a:cubicBezTo>
                  <a:cubicBezTo>
                    <a:pt x="2" y="61"/>
                    <a:pt x="3" y="62"/>
                    <a:pt x="5" y="62"/>
                  </a:cubicBezTo>
                  <a:cubicBezTo>
                    <a:pt x="6" y="62"/>
                    <a:pt x="7" y="60"/>
                    <a:pt x="7" y="59"/>
                  </a:cubicBezTo>
                  <a:cubicBezTo>
                    <a:pt x="7" y="59"/>
                    <a:pt x="7" y="59"/>
                    <a:pt x="7" y="59"/>
                  </a:cubicBezTo>
                  <a:cubicBezTo>
                    <a:pt x="5" y="49"/>
                    <a:pt x="9" y="28"/>
                    <a:pt x="23" y="17"/>
                  </a:cubicBezTo>
                  <a:cubicBezTo>
                    <a:pt x="33" y="9"/>
                    <a:pt x="47" y="8"/>
                    <a:pt x="62" y="15"/>
                  </a:cubicBezTo>
                  <a:cubicBezTo>
                    <a:pt x="70" y="19"/>
                    <a:pt x="76" y="26"/>
                    <a:pt x="78" y="34"/>
                  </a:cubicBezTo>
                  <a:cubicBezTo>
                    <a:pt x="82" y="48"/>
                    <a:pt x="77" y="64"/>
                    <a:pt x="71" y="76"/>
                  </a:cubicBezTo>
                  <a:cubicBezTo>
                    <a:pt x="66" y="89"/>
                    <a:pt x="59" y="99"/>
                    <a:pt x="59" y="99"/>
                  </a:cubicBezTo>
                  <a:cubicBezTo>
                    <a:pt x="58" y="99"/>
                    <a:pt x="58" y="99"/>
                    <a:pt x="58" y="99"/>
                  </a:cubicBezTo>
                  <a:cubicBezTo>
                    <a:pt x="58" y="99"/>
                    <a:pt x="58" y="99"/>
                    <a:pt x="58" y="99"/>
                  </a:cubicBezTo>
                  <a:cubicBezTo>
                    <a:pt x="54" y="111"/>
                    <a:pt x="49" y="119"/>
                    <a:pt x="43" y="124"/>
                  </a:cubicBezTo>
                  <a:cubicBezTo>
                    <a:pt x="38" y="127"/>
                    <a:pt x="33" y="128"/>
                    <a:pt x="27" y="127"/>
                  </a:cubicBezTo>
                  <a:cubicBezTo>
                    <a:pt x="23" y="126"/>
                    <a:pt x="18" y="123"/>
                    <a:pt x="15" y="119"/>
                  </a:cubicBezTo>
                  <a:cubicBezTo>
                    <a:pt x="12" y="115"/>
                    <a:pt x="11" y="110"/>
                    <a:pt x="11" y="106"/>
                  </a:cubicBezTo>
                  <a:cubicBezTo>
                    <a:pt x="11" y="106"/>
                    <a:pt x="11" y="106"/>
                    <a:pt x="11" y="105"/>
                  </a:cubicBezTo>
                  <a:cubicBezTo>
                    <a:pt x="11" y="104"/>
                    <a:pt x="10" y="103"/>
                    <a:pt x="8" y="103"/>
                  </a:cubicBezTo>
                  <a:cubicBezTo>
                    <a:pt x="7" y="103"/>
                    <a:pt x="6" y="104"/>
                    <a:pt x="6" y="105"/>
                  </a:cubicBezTo>
                  <a:cubicBezTo>
                    <a:pt x="5" y="117"/>
                    <a:pt x="14" y="129"/>
                    <a:pt x="26" y="132"/>
                  </a:cubicBezTo>
                  <a:cubicBezTo>
                    <a:pt x="28" y="133"/>
                    <a:pt x="30" y="133"/>
                    <a:pt x="32" y="133"/>
                  </a:cubicBezTo>
                  <a:cubicBezTo>
                    <a:pt x="37" y="133"/>
                    <a:pt x="42" y="131"/>
                    <a:pt x="46" y="128"/>
                  </a:cubicBezTo>
                  <a:cubicBezTo>
                    <a:pt x="53" y="123"/>
                    <a:pt x="59" y="114"/>
                    <a:pt x="63" y="102"/>
                  </a:cubicBezTo>
                  <a:cubicBezTo>
                    <a:pt x="64" y="100"/>
                    <a:pt x="71" y="91"/>
                    <a:pt x="76" y="78"/>
                  </a:cubicBezTo>
                  <a:cubicBezTo>
                    <a:pt x="80" y="70"/>
                    <a:pt x="82" y="63"/>
                    <a:pt x="84" y="56"/>
                  </a:cubicBezTo>
                  <a:cubicBezTo>
                    <a:pt x="85" y="47"/>
                    <a:pt x="85" y="39"/>
                    <a:pt x="83" y="3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58">
              <a:extLst>
                <a:ext uri="{FF2B5EF4-FFF2-40B4-BE49-F238E27FC236}">
                  <a16:creationId xmlns:a16="http://schemas.microsoft.com/office/drawing/2014/main" id="{DB20C17F-4283-FC15-2F1A-3B297D177DA3}"/>
                </a:ext>
              </a:extLst>
            </p:cNvPr>
            <p:cNvSpPr>
              <a:spLocks/>
            </p:cNvSpPr>
            <p:nvPr/>
          </p:nvSpPr>
          <p:spPr bwMode="auto">
            <a:xfrm>
              <a:off x="5820607" y="3569411"/>
              <a:ext cx="114633" cy="57946"/>
            </a:xfrm>
            <a:custGeom>
              <a:avLst/>
              <a:gdLst>
                <a:gd name="T0" fmla="*/ 46 w 46"/>
                <a:gd name="T1" fmla="*/ 19 h 23"/>
                <a:gd name="T2" fmla="*/ 46 w 46"/>
                <a:gd name="T3" fmla="*/ 19 h 23"/>
                <a:gd name="T4" fmla="*/ 29 w 46"/>
                <a:gd name="T5" fmla="*/ 3 h 23"/>
                <a:gd name="T6" fmla="*/ 2 w 46"/>
                <a:gd name="T7" fmla="*/ 8 h 23"/>
                <a:gd name="T8" fmla="*/ 2 w 46"/>
                <a:gd name="T9" fmla="*/ 8 h 23"/>
                <a:gd name="T10" fmla="*/ 2 w 46"/>
                <a:gd name="T11" fmla="*/ 8 h 23"/>
                <a:gd name="T12" fmla="*/ 0 w 46"/>
                <a:gd name="T13" fmla="*/ 10 h 23"/>
                <a:gd name="T14" fmla="*/ 3 w 46"/>
                <a:gd name="T15" fmla="*/ 13 h 23"/>
                <a:gd name="T16" fmla="*/ 4 w 46"/>
                <a:gd name="T17" fmla="*/ 12 h 23"/>
                <a:gd name="T18" fmla="*/ 27 w 46"/>
                <a:gd name="T19" fmla="*/ 8 h 23"/>
                <a:gd name="T20" fmla="*/ 41 w 46"/>
                <a:gd name="T21" fmla="*/ 21 h 23"/>
                <a:gd name="T22" fmla="*/ 44 w 46"/>
                <a:gd name="T23" fmla="*/ 23 h 23"/>
                <a:gd name="T24" fmla="*/ 46 w 46"/>
                <a:gd name="T25" fmla="*/ 20 h 23"/>
                <a:gd name="T26" fmla="*/ 46 w 46"/>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3">
                  <a:moveTo>
                    <a:pt x="46" y="19"/>
                  </a:moveTo>
                  <a:cubicBezTo>
                    <a:pt x="46" y="19"/>
                    <a:pt x="46" y="19"/>
                    <a:pt x="46" y="19"/>
                  </a:cubicBezTo>
                  <a:cubicBezTo>
                    <a:pt x="42" y="11"/>
                    <a:pt x="36" y="5"/>
                    <a:pt x="29" y="3"/>
                  </a:cubicBezTo>
                  <a:cubicBezTo>
                    <a:pt x="16" y="0"/>
                    <a:pt x="3" y="7"/>
                    <a:pt x="2" y="8"/>
                  </a:cubicBezTo>
                  <a:cubicBezTo>
                    <a:pt x="2" y="8"/>
                    <a:pt x="2" y="8"/>
                    <a:pt x="2" y="8"/>
                  </a:cubicBezTo>
                  <a:cubicBezTo>
                    <a:pt x="2" y="8"/>
                    <a:pt x="2" y="8"/>
                    <a:pt x="2" y="8"/>
                  </a:cubicBezTo>
                  <a:cubicBezTo>
                    <a:pt x="1" y="8"/>
                    <a:pt x="0" y="9"/>
                    <a:pt x="0" y="10"/>
                  </a:cubicBezTo>
                  <a:cubicBezTo>
                    <a:pt x="0" y="11"/>
                    <a:pt x="2" y="13"/>
                    <a:pt x="3" y="13"/>
                  </a:cubicBezTo>
                  <a:cubicBezTo>
                    <a:pt x="4" y="13"/>
                    <a:pt x="4" y="12"/>
                    <a:pt x="4" y="12"/>
                  </a:cubicBezTo>
                  <a:cubicBezTo>
                    <a:pt x="5" y="12"/>
                    <a:pt x="16" y="5"/>
                    <a:pt x="27" y="8"/>
                  </a:cubicBezTo>
                  <a:cubicBezTo>
                    <a:pt x="33" y="10"/>
                    <a:pt x="38" y="14"/>
                    <a:pt x="41" y="21"/>
                  </a:cubicBezTo>
                  <a:cubicBezTo>
                    <a:pt x="42" y="22"/>
                    <a:pt x="43" y="23"/>
                    <a:pt x="44" y="23"/>
                  </a:cubicBezTo>
                  <a:cubicBezTo>
                    <a:pt x="45" y="23"/>
                    <a:pt x="46" y="22"/>
                    <a:pt x="46" y="20"/>
                  </a:cubicBezTo>
                  <a:cubicBezTo>
                    <a:pt x="46" y="20"/>
                    <a:pt x="46" y="19"/>
                    <a:pt x="46" y="1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59">
              <a:extLst>
                <a:ext uri="{FF2B5EF4-FFF2-40B4-BE49-F238E27FC236}">
                  <a16:creationId xmlns:a16="http://schemas.microsoft.com/office/drawing/2014/main" id="{4BB38FE9-4125-7172-C955-651ED538B948}"/>
                </a:ext>
              </a:extLst>
            </p:cNvPr>
            <p:cNvSpPr>
              <a:spLocks/>
            </p:cNvSpPr>
            <p:nvPr/>
          </p:nvSpPr>
          <p:spPr bwMode="auto">
            <a:xfrm>
              <a:off x="5809269" y="3638694"/>
              <a:ext cx="90698" cy="153683"/>
            </a:xfrm>
            <a:custGeom>
              <a:avLst/>
              <a:gdLst>
                <a:gd name="T0" fmla="*/ 34 w 37"/>
                <a:gd name="T1" fmla="*/ 9 h 62"/>
                <a:gd name="T2" fmla="*/ 24 w 37"/>
                <a:gd name="T3" fmla="*/ 1 h 62"/>
                <a:gd name="T4" fmla="*/ 9 w 37"/>
                <a:gd name="T5" fmla="*/ 6 h 62"/>
                <a:gd name="T6" fmla="*/ 8 w 37"/>
                <a:gd name="T7" fmla="*/ 6 h 62"/>
                <a:gd name="T8" fmla="*/ 8 w 37"/>
                <a:gd name="T9" fmla="*/ 6 h 62"/>
                <a:gd name="T10" fmla="*/ 7 w 37"/>
                <a:gd name="T11" fmla="*/ 8 h 62"/>
                <a:gd name="T12" fmla="*/ 10 w 37"/>
                <a:gd name="T13" fmla="*/ 10 h 62"/>
                <a:gd name="T14" fmla="*/ 12 w 37"/>
                <a:gd name="T15" fmla="*/ 10 h 62"/>
                <a:gd name="T16" fmla="*/ 23 w 37"/>
                <a:gd name="T17" fmla="*/ 7 h 62"/>
                <a:gd name="T18" fmla="*/ 29 w 37"/>
                <a:gd name="T19" fmla="*/ 11 h 62"/>
                <a:gd name="T20" fmla="*/ 25 w 37"/>
                <a:gd name="T21" fmla="*/ 29 h 62"/>
                <a:gd name="T22" fmla="*/ 18 w 37"/>
                <a:gd name="T23" fmla="*/ 37 h 62"/>
                <a:gd name="T24" fmla="*/ 13 w 37"/>
                <a:gd name="T25" fmla="*/ 53 h 62"/>
                <a:gd name="T26" fmla="*/ 12 w 37"/>
                <a:gd name="T27" fmla="*/ 57 h 62"/>
                <a:gd name="T28" fmla="*/ 12 w 37"/>
                <a:gd name="T29" fmla="*/ 57 h 62"/>
                <a:gd name="T30" fmla="*/ 9 w 37"/>
                <a:gd name="T31" fmla="*/ 55 h 62"/>
                <a:gd name="T32" fmla="*/ 6 w 37"/>
                <a:gd name="T33" fmla="*/ 34 h 62"/>
                <a:gd name="T34" fmla="*/ 6 w 37"/>
                <a:gd name="T35" fmla="*/ 34 h 62"/>
                <a:gd name="T36" fmla="*/ 3 w 37"/>
                <a:gd name="T37" fmla="*/ 31 h 62"/>
                <a:gd name="T38" fmla="*/ 0 w 37"/>
                <a:gd name="T39" fmla="*/ 34 h 62"/>
                <a:gd name="T40" fmla="*/ 0 w 37"/>
                <a:gd name="T41" fmla="*/ 43 h 62"/>
                <a:gd name="T42" fmla="*/ 5 w 37"/>
                <a:gd name="T43" fmla="*/ 59 h 62"/>
                <a:gd name="T44" fmla="*/ 12 w 37"/>
                <a:gd name="T45" fmla="*/ 62 h 62"/>
                <a:gd name="T46" fmla="*/ 12 w 37"/>
                <a:gd name="T47" fmla="*/ 62 h 62"/>
                <a:gd name="T48" fmla="*/ 17 w 37"/>
                <a:gd name="T49" fmla="*/ 59 h 62"/>
                <a:gd name="T50" fmla="*/ 18 w 37"/>
                <a:gd name="T51" fmla="*/ 54 h 62"/>
                <a:gd name="T52" fmla="*/ 23 w 37"/>
                <a:gd name="T53" fmla="*/ 40 h 62"/>
                <a:gd name="T54" fmla="*/ 29 w 37"/>
                <a:gd name="T55" fmla="*/ 32 h 62"/>
                <a:gd name="T56" fmla="*/ 35 w 37"/>
                <a:gd name="T57" fmla="*/ 21 h 62"/>
                <a:gd name="T58" fmla="*/ 34 w 37"/>
                <a:gd name="T5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2">
                  <a:moveTo>
                    <a:pt x="34" y="9"/>
                  </a:moveTo>
                  <a:cubicBezTo>
                    <a:pt x="32" y="5"/>
                    <a:pt x="28" y="2"/>
                    <a:pt x="24" y="1"/>
                  </a:cubicBezTo>
                  <a:cubicBezTo>
                    <a:pt x="17" y="0"/>
                    <a:pt x="10" y="5"/>
                    <a:pt x="9" y="6"/>
                  </a:cubicBezTo>
                  <a:cubicBezTo>
                    <a:pt x="9" y="6"/>
                    <a:pt x="8" y="6"/>
                    <a:pt x="8" y="6"/>
                  </a:cubicBezTo>
                  <a:cubicBezTo>
                    <a:pt x="8" y="6"/>
                    <a:pt x="8" y="6"/>
                    <a:pt x="8" y="6"/>
                  </a:cubicBezTo>
                  <a:cubicBezTo>
                    <a:pt x="8" y="6"/>
                    <a:pt x="7" y="7"/>
                    <a:pt x="7" y="8"/>
                  </a:cubicBezTo>
                  <a:cubicBezTo>
                    <a:pt x="7" y="9"/>
                    <a:pt x="9" y="10"/>
                    <a:pt x="10" y="10"/>
                  </a:cubicBezTo>
                  <a:cubicBezTo>
                    <a:pt x="11" y="10"/>
                    <a:pt x="11" y="10"/>
                    <a:pt x="12" y="10"/>
                  </a:cubicBezTo>
                  <a:cubicBezTo>
                    <a:pt x="12" y="10"/>
                    <a:pt x="18" y="6"/>
                    <a:pt x="23" y="7"/>
                  </a:cubicBezTo>
                  <a:cubicBezTo>
                    <a:pt x="26" y="7"/>
                    <a:pt x="28" y="9"/>
                    <a:pt x="29" y="11"/>
                  </a:cubicBezTo>
                  <a:cubicBezTo>
                    <a:pt x="33" y="17"/>
                    <a:pt x="30" y="21"/>
                    <a:pt x="25" y="29"/>
                  </a:cubicBezTo>
                  <a:cubicBezTo>
                    <a:pt x="23" y="31"/>
                    <a:pt x="20" y="34"/>
                    <a:pt x="18" y="37"/>
                  </a:cubicBezTo>
                  <a:cubicBezTo>
                    <a:pt x="14" y="44"/>
                    <a:pt x="14" y="49"/>
                    <a:pt x="13" y="53"/>
                  </a:cubicBezTo>
                  <a:cubicBezTo>
                    <a:pt x="13" y="54"/>
                    <a:pt x="13" y="56"/>
                    <a:pt x="12" y="57"/>
                  </a:cubicBezTo>
                  <a:cubicBezTo>
                    <a:pt x="12" y="57"/>
                    <a:pt x="12" y="57"/>
                    <a:pt x="12" y="57"/>
                  </a:cubicBezTo>
                  <a:cubicBezTo>
                    <a:pt x="11" y="57"/>
                    <a:pt x="10" y="56"/>
                    <a:pt x="9" y="55"/>
                  </a:cubicBezTo>
                  <a:cubicBezTo>
                    <a:pt x="6" y="52"/>
                    <a:pt x="5" y="40"/>
                    <a:pt x="6" y="34"/>
                  </a:cubicBezTo>
                  <a:cubicBezTo>
                    <a:pt x="6" y="34"/>
                    <a:pt x="6" y="34"/>
                    <a:pt x="6" y="34"/>
                  </a:cubicBezTo>
                  <a:cubicBezTo>
                    <a:pt x="6" y="32"/>
                    <a:pt x="4" y="31"/>
                    <a:pt x="3" y="31"/>
                  </a:cubicBezTo>
                  <a:cubicBezTo>
                    <a:pt x="2" y="31"/>
                    <a:pt x="0" y="32"/>
                    <a:pt x="0" y="34"/>
                  </a:cubicBezTo>
                  <a:cubicBezTo>
                    <a:pt x="0" y="34"/>
                    <a:pt x="0" y="38"/>
                    <a:pt x="0" y="43"/>
                  </a:cubicBezTo>
                  <a:cubicBezTo>
                    <a:pt x="1" y="51"/>
                    <a:pt x="3" y="56"/>
                    <a:pt x="5" y="59"/>
                  </a:cubicBezTo>
                  <a:cubicBezTo>
                    <a:pt x="7" y="61"/>
                    <a:pt x="9" y="62"/>
                    <a:pt x="12" y="62"/>
                  </a:cubicBezTo>
                  <a:cubicBezTo>
                    <a:pt x="12" y="62"/>
                    <a:pt x="12" y="62"/>
                    <a:pt x="12" y="62"/>
                  </a:cubicBezTo>
                  <a:cubicBezTo>
                    <a:pt x="15" y="62"/>
                    <a:pt x="16" y="60"/>
                    <a:pt x="17" y="59"/>
                  </a:cubicBezTo>
                  <a:cubicBezTo>
                    <a:pt x="18" y="58"/>
                    <a:pt x="18" y="56"/>
                    <a:pt x="18" y="54"/>
                  </a:cubicBezTo>
                  <a:cubicBezTo>
                    <a:pt x="19" y="50"/>
                    <a:pt x="19" y="46"/>
                    <a:pt x="23" y="40"/>
                  </a:cubicBezTo>
                  <a:cubicBezTo>
                    <a:pt x="25" y="37"/>
                    <a:pt x="27" y="35"/>
                    <a:pt x="29" y="32"/>
                  </a:cubicBezTo>
                  <a:cubicBezTo>
                    <a:pt x="32" y="28"/>
                    <a:pt x="34" y="25"/>
                    <a:pt x="35" y="21"/>
                  </a:cubicBezTo>
                  <a:cubicBezTo>
                    <a:pt x="37" y="17"/>
                    <a:pt x="37" y="13"/>
                    <a:pt x="34" y="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Multiply 19">
            <a:extLst>
              <a:ext uri="{FF2B5EF4-FFF2-40B4-BE49-F238E27FC236}">
                <a16:creationId xmlns:a16="http://schemas.microsoft.com/office/drawing/2014/main" id="{87EE6DD6-6676-1CF3-5707-58E74A9582E7}"/>
              </a:ext>
            </a:extLst>
          </p:cNvPr>
          <p:cNvSpPr/>
          <p:nvPr/>
        </p:nvSpPr>
        <p:spPr>
          <a:xfrm>
            <a:off x="5359826" y="4242727"/>
            <a:ext cx="900244" cy="998458"/>
          </a:xfrm>
          <a:prstGeom prst="mathMultiply">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a:extLst>
              <a:ext uri="{FF2B5EF4-FFF2-40B4-BE49-F238E27FC236}">
                <a16:creationId xmlns:a16="http://schemas.microsoft.com/office/drawing/2014/main" id="{40CE4CF9-4DE2-5EDA-01B0-944C8B233012}"/>
              </a:ext>
            </a:extLst>
          </p:cNvPr>
          <p:cNvSpPr/>
          <p:nvPr/>
        </p:nvSpPr>
        <p:spPr>
          <a:xfrm>
            <a:off x="3898346" y="4141621"/>
            <a:ext cx="464377" cy="1200670"/>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6DF61FD-FF32-C94B-A94D-DE1A7FC805F1}"/>
              </a:ext>
            </a:extLst>
          </p:cNvPr>
          <p:cNvGrpSpPr/>
          <p:nvPr/>
        </p:nvGrpSpPr>
        <p:grpSpPr>
          <a:xfrm>
            <a:off x="3408980" y="4607850"/>
            <a:ext cx="464377" cy="423295"/>
            <a:chOff x="703263" y="6089651"/>
            <a:chExt cx="284162" cy="280987"/>
          </a:xfrm>
        </p:grpSpPr>
        <p:sp>
          <p:nvSpPr>
            <p:cNvPr id="23" name="Freeform 248">
              <a:extLst>
                <a:ext uri="{FF2B5EF4-FFF2-40B4-BE49-F238E27FC236}">
                  <a16:creationId xmlns:a16="http://schemas.microsoft.com/office/drawing/2014/main" id="{26273751-35F5-9CE1-C7FB-5749C957B250}"/>
                </a:ext>
              </a:extLst>
            </p:cNvPr>
            <p:cNvSpPr>
              <a:spLocks/>
            </p:cNvSpPr>
            <p:nvPr/>
          </p:nvSpPr>
          <p:spPr bwMode="auto">
            <a:xfrm>
              <a:off x="703263" y="6097588"/>
              <a:ext cx="273050" cy="273050"/>
            </a:xfrm>
            <a:custGeom>
              <a:avLst/>
              <a:gdLst>
                <a:gd name="T0" fmla="*/ 90 w 93"/>
                <a:gd name="T1" fmla="*/ 3 h 93"/>
                <a:gd name="T2" fmla="*/ 79 w 93"/>
                <a:gd name="T3" fmla="*/ 3 h 93"/>
                <a:gd name="T4" fmla="*/ 3 w 93"/>
                <a:gd name="T5" fmla="*/ 79 h 93"/>
                <a:gd name="T6" fmla="*/ 3 w 93"/>
                <a:gd name="T7" fmla="*/ 90 h 93"/>
                <a:gd name="T8" fmla="*/ 9 w 93"/>
                <a:gd name="T9" fmla="*/ 93 h 93"/>
                <a:gd name="T10" fmla="*/ 14 w 93"/>
                <a:gd name="T11" fmla="*/ 90 h 93"/>
                <a:gd name="T12" fmla="*/ 90 w 93"/>
                <a:gd name="T13" fmla="*/ 14 h 93"/>
                <a:gd name="T14" fmla="*/ 90 w 93"/>
                <a:gd name="T15" fmla="*/ 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3">
                  <a:moveTo>
                    <a:pt x="90" y="3"/>
                  </a:moveTo>
                  <a:cubicBezTo>
                    <a:pt x="87" y="0"/>
                    <a:pt x="82" y="0"/>
                    <a:pt x="79" y="3"/>
                  </a:cubicBezTo>
                  <a:cubicBezTo>
                    <a:pt x="3" y="79"/>
                    <a:pt x="3" y="79"/>
                    <a:pt x="3" y="79"/>
                  </a:cubicBezTo>
                  <a:cubicBezTo>
                    <a:pt x="0" y="82"/>
                    <a:pt x="0" y="87"/>
                    <a:pt x="3" y="90"/>
                  </a:cubicBezTo>
                  <a:cubicBezTo>
                    <a:pt x="5" y="92"/>
                    <a:pt x="7" y="93"/>
                    <a:pt x="9" y="93"/>
                  </a:cubicBezTo>
                  <a:cubicBezTo>
                    <a:pt x="11" y="93"/>
                    <a:pt x="13" y="92"/>
                    <a:pt x="14" y="90"/>
                  </a:cubicBezTo>
                  <a:cubicBezTo>
                    <a:pt x="90" y="14"/>
                    <a:pt x="90" y="14"/>
                    <a:pt x="90" y="14"/>
                  </a:cubicBezTo>
                  <a:cubicBezTo>
                    <a:pt x="93" y="11"/>
                    <a:pt x="93" y="6"/>
                    <a:pt x="9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49">
              <a:extLst>
                <a:ext uri="{FF2B5EF4-FFF2-40B4-BE49-F238E27FC236}">
                  <a16:creationId xmlns:a16="http://schemas.microsoft.com/office/drawing/2014/main" id="{63D126F6-F9D4-4D79-ED46-9F4F79571600}"/>
                </a:ext>
              </a:extLst>
            </p:cNvPr>
            <p:cNvSpPr>
              <a:spLocks noEditPoints="1"/>
            </p:cNvSpPr>
            <p:nvPr/>
          </p:nvSpPr>
          <p:spPr bwMode="auto">
            <a:xfrm>
              <a:off x="706438" y="6089651"/>
              <a:ext cx="120650" cy="119063"/>
            </a:xfrm>
            <a:custGeom>
              <a:avLst/>
              <a:gdLst>
                <a:gd name="T0" fmla="*/ 21 w 41"/>
                <a:gd name="T1" fmla="*/ 41 h 41"/>
                <a:gd name="T2" fmla="*/ 35 w 41"/>
                <a:gd name="T3" fmla="*/ 35 h 41"/>
                <a:gd name="T4" fmla="*/ 41 w 41"/>
                <a:gd name="T5" fmla="*/ 21 h 41"/>
                <a:gd name="T6" fmla="*/ 21 w 41"/>
                <a:gd name="T7" fmla="*/ 0 h 41"/>
                <a:gd name="T8" fmla="*/ 0 w 41"/>
                <a:gd name="T9" fmla="*/ 21 h 41"/>
                <a:gd name="T10" fmla="*/ 21 w 41"/>
                <a:gd name="T11" fmla="*/ 41 h 41"/>
                <a:gd name="T12" fmla="*/ 13 w 41"/>
                <a:gd name="T13" fmla="*/ 13 h 41"/>
                <a:gd name="T14" fmla="*/ 21 w 41"/>
                <a:gd name="T15" fmla="*/ 10 h 41"/>
                <a:gd name="T16" fmla="*/ 31 w 41"/>
                <a:gd name="T17" fmla="*/ 21 h 41"/>
                <a:gd name="T18" fmla="*/ 28 w 41"/>
                <a:gd name="T19" fmla="*/ 28 h 41"/>
                <a:gd name="T20" fmla="*/ 21 w 41"/>
                <a:gd name="T21" fmla="*/ 31 h 41"/>
                <a:gd name="T22" fmla="*/ 11 w 41"/>
                <a:gd name="T23" fmla="*/ 21 h 41"/>
                <a:gd name="T24" fmla="*/ 13 w 41"/>
                <a:gd name="T25"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1">
                  <a:moveTo>
                    <a:pt x="21" y="41"/>
                  </a:moveTo>
                  <a:cubicBezTo>
                    <a:pt x="26" y="41"/>
                    <a:pt x="31" y="39"/>
                    <a:pt x="35" y="35"/>
                  </a:cubicBezTo>
                  <a:cubicBezTo>
                    <a:pt x="39" y="31"/>
                    <a:pt x="41" y="26"/>
                    <a:pt x="41" y="21"/>
                  </a:cubicBezTo>
                  <a:cubicBezTo>
                    <a:pt x="41" y="9"/>
                    <a:pt x="32" y="0"/>
                    <a:pt x="21" y="0"/>
                  </a:cubicBezTo>
                  <a:cubicBezTo>
                    <a:pt x="9" y="0"/>
                    <a:pt x="0" y="9"/>
                    <a:pt x="0" y="21"/>
                  </a:cubicBezTo>
                  <a:cubicBezTo>
                    <a:pt x="0" y="32"/>
                    <a:pt x="9" y="41"/>
                    <a:pt x="21" y="41"/>
                  </a:cubicBezTo>
                  <a:close/>
                  <a:moveTo>
                    <a:pt x="13" y="13"/>
                  </a:moveTo>
                  <a:cubicBezTo>
                    <a:pt x="15" y="12"/>
                    <a:pt x="18" y="10"/>
                    <a:pt x="21" y="10"/>
                  </a:cubicBezTo>
                  <a:cubicBezTo>
                    <a:pt x="26" y="10"/>
                    <a:pt x="31" y="15"/>
                    <a:pt x="31" y="21"/>
                  </a:cubicBezTo>
                  <a:cubicBezTo>
                    <a:pt x="31" y="23"/>
                    <a:pt x="30" y="26"/>
                    <a:pt x="28" y="28"/>
                  </a:cubicBezTo>
                  <a:cubicBezTo>
                    <a:pt x="26" y="30"/>
                    <a:pt x="23" y="31"/>
                    <a:pt x="21" y="31"/>
                  </a:cubicBezTo>
                  <a:cubicBezTo>
                    <a:pt x="15" y="31"/>
                    <a:pt x="11" y="26"/>
                    <a:pt x="11" y="21"/>
                  </a:cubicBezTo>
                  <a:cubicBezTo>
                    <a:pt x="11" y="18"/>
                    <a:pt x="12"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50">
              <a:extLst>
                <a:ext uri="{FF2B5EF4-FFF2-40B4-BE49-F238E27FC236}">
                  <a16:creationId xmlns:a16="http://schemas.microsoft.com/office/drawing/2014/main" id="{3161FE93-F4D5-CB57-C833-6F3AE6361EC0}"/>
                </a:ext>
              </a:extLst>
            </p:cNvPr>
            <p:cNvSpPr>
              <a:spLocks noEditPoints="1"/>
            </p:cNvSpPr>
            <p:nvPr/>
          </p:nvSpPr>
          <p:spPr bwMode="auto">
            <a:xfrm>
              <a:off x="865188" y="6246813"/>
              <a:ext cx="122237" cy="123825"/>
            </a:xfrm>
            <a:custGeom>
              <a:avLst/>
              <a:gdLst>
                <a:gd name="T0" fmla="*/ 21 w 42"/>
                <a:gd name="T1" fmla="*/ 0 h 42"/>
                <a:gd name="T2" fmla="*/ 0 w 42"/>
                <a:gd name="T3" fmla="*/ 21 h 42"/>
                <a:gd name="T4" fmla="*/ 21 w 42"/>
                <a:gd name="T5" fmla="*/ 42 h 42"/>
                <a:gd name="T6" fmla="*/ 36 w 42"/>
                <a:gd name="T7" fmla="*/ 36 h 42"/>
                <a:gd name="T8" fmla="*/ 42 w 42"/>
                <a:gd name="T9" fmla="*/ 21 h 42"/>
                <a:gd name="T10" fmla="*/ 21 w 42"/>
                <a:gd name="T11" fmla="*/ 0 h 42"/>
                <a:gd name="T12" fmla="*/ 28 w 42"/>
                <a:gd name="T13" fmla="*/ 28 h 42"/>
                <a:gd name="T14" fmla="*/ 21 w 42"/>
                <a:gd name="T15" fmla="*/ 31 h 42"/>
                <a:gd name="T16" fmla="*/ 11 w 42"/>
                <a:gd name="T17" fmla="*/ 21 h 42"/>
                <a:gd name="T18" fmla="*/ 14 w 42"/>
                <a:gd name="T19" fmla="*/ 14 h 42"/>
                <a:gd name="T20" fmla="*/ 21 w 42"/>
                <a:gd name="T21" fmla="*/ 11 h 42"/>
                <a:gd name="T22" fmla="*/ 31 w 42"/>
                <a:gd name="T23" fmla="*/ 21 h 42"/>
                <a:gd name="T24" fmla="*/ 28 w 42"/>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2">
                  <a:moveTo>
                    <a:pt x="21" y="0"/>
                  </a:moveTo>
                  <a:cubicBezTo>
                    <a:pt x="9" y="0"/>
                    <a:pt x="0" y="9"/>
                    <a:pt x="0" y="21"/>
                  </a:cubicBezTo>
                  <a:cubicBezTo>
                    <a:pt x="0" y="32"/>
                    <a:pt x="10" y="42"/>
                    <a:pt x="21" y="42"/>
                  </a:cubicBezTo>
                  <a:cubicBezTo>
                    <a:pt x="26" y="42"/>
                    <a:pt x="32" y="39"/>
                    <a:pt x="36" y="36"/>
                  </a:cubicBezTo>
                  <a:cubicBezTo>
                    <a:pt x="39" y="32"/>
                    <a:pt x="42" y="26"/>
                    <a:pt x="42" y="21"/>
                  </a:cubicBezTo>
                  <a:cubicBezTo>
                    <a:pt x="42" y="9"/>
                    <a:pt x="32" y="0"/>
                    <a:pt x="21" y="0"/>
                  </a:cubicBezTo>
                  <a:close/>
                  <a:moveTo>
                    <a:pt x="28" y="28"/>
                  </a:moveTo>
                  <a:cubicBezTo>
                    <a:pt x="26" y="30"/>
                    <a:pt x="24" y="31"/>
                    <a:pt x="21" y="31"/>
                  </a:cubicBezTo>
                  <a:cubicBezTo>
                    <a:pt x="15" y="31"/>
                    <a:pt x="11" y="27"/>
                    <a:pt x="11" y="21"/>
                  </a:cubicBezTo>
                  <a:cubicBezTo>
                    <a:pt x="11" y="18"/>
                    <a:pt x="12" y="16"/>
                    <a:pt x="14" y="14"/>
                  </a:cubicBezTo>
                  <a:cubicBezTo>
                    <a:pt x="16" y="12"/>
                    <a:pt x="18" y="11"/>
                    <a:pt x="21" y="11"/>
                  </a:cubicBezTo>
                  <a:cubicBezTo>
                    <a:pt x="27" y="11"/>
                    <a:pt x="31" y="15"/>
                    <a:pt x="31" y="21"/>
                  </a:cubicBezTo>
                  <a:cubicBezTo>
                    <a:pt x="31" y="24"/>
                    <a:pt x="30" y="26"/>
                    <a:pt x="2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Up Arrow 25">
            <a:extLst>
              <a:ext uri="{FF2B5EF4-FFF2-40B4-BE49-F238E27FC236}">
                <a16:creationId xmlns:a16="http://schemas.microsoft.com/office/drawing/2014/main" id="{E871E27B-DE31-1D05-B821-ECFCEF5B84F8}"/>
              </a:ext>
            </a:extLst>
          </p:cNvPr>
          <p:cNvSpPr/>
          <p:nvPr/>
        </p:nvSpPr>
        <p:spPr>
          <a:xfrm>
            <a:off x="7790266" y="4147660"/>
            <a:ext cx="464377" cy="1200670"/>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342033F-0DAA-CCE0-3F27-F2EAD967949B}"/>
              </a:ext>
            </a:extLst>
          </p:cNvPr>
          <p:cNvGrpSpPr/>
          <p:nvPr/>
        </p:nvGrpSpPr>
        <p:grpSpPr>
          <a:xfrm>
            <a:off x="7300900" y="4613889"/>
            <a:ext cx="464377" cy="423295"/>
            <a:chOff x="703263" y="6089651"/>
            <a:chExt cx="284162" cy="280987"/>
          </a:xfrm>
        </p:grpSpPr>
        <p:sp>
          <p:nvSpPr>
            <p:cNvPr id="28" name="Freeform 248">
              <a:extLst>
                <a:ext uri="{FF2B5EF4-FFF2-40B4-BE49-F238E27FC236}">
                  <a16:creationId xmlns:a16="http://schemas.microsoft.com/office/drawing/2014/main" id="{089DDC1F-3CFC-B416-00AB-8A6476882047}"/>
                </a:ext>
              </a:extLst>
            </p:cNvPr>
            <p:cNvSpPr>
              <a:spLocks/>
            </p:cNvSpPr>
            <p:nvPr/>
          </p:nvSpPr>
          <p:spPr bwMode="auto">
            <a:xfrm>
              <a:off x="703263" y="6097588"/>
              <a:ext cx="273050" cy="273050"/>
            </a:xfrm>
            <a:custGeom>
              <a:avLst/>
              <a:gdLst>
                <a:gd name="T0" fmla="*/ 90 w 93"/>
                <a:gd name="T1" fmla="*/ 3 h 93"/>
                <a:gd name="T2" fmla="*/ 79 w 93"/>
                <a:gd name="T3" fmla="*/ 3 h 93"/>
                <a:gd name="T4" fmla="*/ 3 w 93"/>
                <a:gd name="T5" fmla="*/ 79 h 93"/>
                <a:gd name="T6" fmla="*/ 3 w 93"/>
                <a:gd name="T7" fmla="*/ 90 h 93"/>
                <a:gd name="T8" fmla="*/ 9 w 93"/>
                <a:gd name="T9" fmla="*/ 93 h 93"/>
                <a:gd name="T10" fmla="*/ 14 w 93"/>
                <a:gd name="T11" fmla="*/ 90 h 93"/>
                <a:gd name="T12" fmla="*/ 90 w 93"/>
                <a:gd name="T13" fmla="*/ 14 h 93"/>
                <a:gd name="T14" fmla="*/ 90 w 93"/>
                <a:gd name="T15" fmla="*/ 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3">
                  <a:moveTo>
                    <a:pt x="90" y="3"/>
                  </a:moveTo>
                  <a:cubicBezTo>
                    <a:pt x="87" y="0"/>
                    <a:pt x="82" y="0"/>
                    <a:pt x="79" y="3"/>
                  </a:cubicBezTo>
                  <a:cubicBezTo>
                    <a:pt x="3" y="79"/>
                    <a:pt x="3" y="79"/>
                    <a:pt x="3" y="79"/>
                  </a:cubicBezTo>
                  <a:cubicBezTo>
                    <a:pt x="0" y="82"/>
                    <a:pt x="0" y="87"/>
                    <a:pt x="3" y="90"/>
                  </a:cubicBezTo>
                  <a:cubicBezTo>
                    <a:pt x="5" y="92"/>
                    <a:pt x="7" y="93"/>
                    <a:pt x="9" y="93"/>
                  </a:cubicBezTo>
                  <a:cubicBezTo>
                    <a:pt x="11" y="93"/>
                    <a:pt x="13" y="92"/>
                    <a:pt x="14" y="90"/>
                  </a:cubicBezTo>
                  <a:cubicBezTo>
                    <a:pt x="90" y="14"/>
                    <a:pt x="90" y="14"/>
                    <a:pt x="90" y="14"/>
                  </a:cubicBezTo>
                  <a:cubicBezTo>
                    <a:pt x="93" y="11"/>
                    <a:pt x="93" y="6"/>
                    <a:pt x="9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9">
              <a:extLst>
                <a:ext uri="{FF2B5EF4-FFF2-40B4-BE49-F238E27FC236}">
                  <a16:creationId xmlns:a16="http://schemas.microsoft.com/office/drawing/2014/main" id="{02ED2CD9-E520-3FFE-8029-AE70E89528E5}"/>
                </a:ext>
              </a:extLst>
            </p:cNvPr>
            <p:cNvSpPr>
              <a:spLocks noEditPoints="1"/>
            </p:cNvSpPr>
            <p:nvPr/>
          </p:nvSpPr>
          <p:spPr bwMode="auto">
            <a:xfrm>
              <a:off x="706438" y="6089651"/>
              <a:ext cx="120650" cy="119063"/>
            </a:xfrm>
            <a:custGeom>
              <a:avLst/>
              <a:gdLst>
                <a:gd name="T0" fmla="*/ 21 w 41"/>
                <a:gd name="T1" fmla="*/ 41 h 41"/>
                <a:gd name="T2" fmla="*/ 35 w 41"/>
                <a:gd name="T3" fmla="*/ 35 h 41"/>
                <a:gd name="T4" fmla="*/ 41 w 41"/>
                <a:gd name="T5" fmla="*/ 21 h 41"/>
                <a:gd name="T6" fmla="*/ 21 w 41"/>
                <a:gd name="T7" fmla="*/ 0 h 41"/>
                <a:gd name="T8" fmla="*/ 0 w 41"/>
                <a:gd name="T9" fmla="*/ 21 h 41"/>
                <a:gd name="T10" fmla="*/ 21 w 41"/>
                <a:gd name="T11" fmla="*/ 41 h 41"/>
                <a:gd name="T12" fmla="*/ 13 w 41"/>
                <a:gd name="T13" fmla="*/ 13 h 41"/>
                <a:gd name="T14" fmla="*/ 21 w 41"/>
                <a:gd name="T15" fmla="*/ 10 h 41"/>
                <a:gd name="T16" fmla="*/ 31 w 41"/>
                <a:gd name="T17" fmla="*/ 21 h 41"/>
                <a:gd name="T18" fmla="*/ 28 w 41"/>
                <a:gd name="T19" fmla="*/ 28 h 41"/>
                <a:gd name="T20" fmla="*/ 21 w 41"/>
                <a:gd name="T21" fmla="*/ 31 h 41"/>
                <a:gd name="T22" fmla="*/ 11 w 41"/>
                <a:gd name="T23" fmla="*/ 21 h 41"/>
                <a:gd name="T24" fmla="*/ 13 w 41"/>
                <a:gd name="T25"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1">
                  <a:moveTo>
                    <a:pt x="21" y="41"/>
                  </a:moveTo>
                  <a:cubicBezTo>
                    <a:pt x="26" y="41"/>
                    <a:pt x="31" y="39"/>
                    <a:pt x="35" y="35"/>
                  </a:cubicBezTo>
                  <a:cubicBezTo>
                    <a:pt x="39" y="31"/>
                    <a:pt x="41" y="26"/>
                    <a:pt x="41" y="21"/>
                  </a:cubicBezTo>
                  <a:cubicBezTo>
                    <a:pt x="41" y="9"/>
                    <a:pt x="32" y="0"/>
                    <a:pt x="21" y="0"/>
                  </a:cubicBezTo>
                  <a:cubicBezTo>
                    <a:pt x="9" y="0"/>
                    <a:pt x="0" y="9"/>
                    <a:pt x="0" y="21"/>
                  </a:cubicBezTo>
                  <a:cubicBezTo>
                    <a:pt x="0" y="32"/>
                    <a:pt x="9" y="41"/>
                    <a:pt x="21" y="41"/>
                  </a:cubicBezTo>
                  <a:close/>
                  <a:moveTo>
                    <a:pt x="13" y="13"/>
                  </a:moveTo>
                  <a:cubicBezTo>
                    <a:pt x="15" y="12"/>
                    <a:pt x="18" y="10"/>
                    <a:pt x="21" y="10"/>
                  </a:cubicBezTo>
                  <a:cubicBezTo>
                    <a:pt x="26" y="10"/>
                    <a:pt x="31" y="15"/>
                    <a:pt x="31" y="21"/>
                  </a:cubicBezTo>
                  <a:cubicBezTo>
                    <a:pt x="31" y="23"/>
                    <a:pt x="30" y="26"/>
                    <a:pt x="28" y="28"/>
                  </a:cubicBezTo>
                  <a:cubicBezTo>
                    <a:pt x="26" y="30"/>
                    <a:pt x="23" y="31"/>
                    <a:pt x="21" y="31"/>
                  </a:cubicBezTo>
                  <a:cubicBezTo>
                    <a:pt x="15" y="31"/>
                    <a:pt x="11" y="26"/>
                    <a:pt x="11" y="21"/>
                  </a:cubicBezTo>
                  <a:cubicBezTo>
                    <a:pt x="11" y="18"/>
                    <a:pt x="12"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0">
              <a:extLst>
                <a:ext uri="{FF2B5EF4-FFF2-40B4-BE49-F238E27FC236}">
                  <a16:creationId xmlns:a16="http://schemas.microsoft.com/office/drawing/2014/main" id="{90473E9A-54F9-4C76-EFEF-F1F7011B8F94}"/>
                </a:ext>
              </a:extLst>
            </p:cNvPr>
            <p:cNvSpPr>
              <a:spLocks noEditPoints="1"/>
            </p:cNvSpPr>
            <p:nvPr/>
          </p:nvSpPr>
          <p:spPr bwMode="auto">
            <a:xfrm>
              <a:off x="865188" y="6246813"/>
              <a:ext cx="122237" cy="123825"/>
            </a:xfrm>
            <a:custGeom>
              <a:avLst/>
              <a:gdLst>
                <a:gd name="T0" fmla="*/ 21 w 42"/>
                <a:gd name="T1" fmla="*/ 0 h 42"/>
                <a:gd name="T2" fmla="*/ 0 w 42"/>
                <a:gd name="T3" fmla="*/ 21 h 42"/>
                <a:gd name="T4" fmla="*/ 21 w 42"/>
                <a:gd name="T5" fmla="*/ 42 h 42"/>
                <a:gd name="T6" fmla="*/ 36 w 42"/>
                <a:gd name="T7" fmla="*/ 36 h 42"/>
                <a:gd name="T8" fmla="*/ 42 w 42"/>
                <a:gd name="T9" fmla="*/ 21 h 42"/>
                <a:gd name="T10" fmla="*/ 21 w 42"/>
                <a:gd name="T11" fmla="*/ 0 h 42"/>
                <a:gd name="T12" fmla="*/ 28 w 42"/>
                <a:gd name="T13" fmla="*/ 28 h 42"/>
                <a:gd name="T14" fmla="*/ 21 w 42"/>
                <a:gd name="T15" fmla="*/ 31 h 42"/>
                <a:gd name="T16" fmla="*/ 11 w 42"/>
                <a:gd name="T17" fmla="*/ 21 h 42"/>
                <a:gd name="T18" fmla="*/ 14 w 42"/>
                <a:gd name="T19" fmla="*/ 14 h 42"/>
                <a:gd name="T20" fmla="*/ 21 w 42"/>
                <a:gd name="T21" fmla="*/ 11 h 42"/>
                <a:gd name="T22" fmla="*/ 31 w 42"/>
                <a:gd name="T23" fmla="*/ 21 h 42"/>
                <a:gd name="T24" fmla="*/ 28 w 42"/>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2">
                  <a:moveTo>
                    <a:pt x="21" y="0"/>
                  </a:moveTo>
                  <a:cubicBezTo>
                    <a:pt x="9" y="0"/>
                    <a:pt x="0" y="9"/>
                    <a:pt x="0" y="21"/>
                  </a:cubicBezTo>
                  <a:cubicBezTo>
                    <a:pt x="0" y="32"/>
                    <a:pt x="10" y="42"/>
                    <a:pt x="21" y="42"/>
                  </a:cubicBezTo>
                  <a:cubicBezTo>
                    <a:pt x="26" y="42"/>
                    <a:pt x="32" y="39"/>
                    <a:pt x="36" y="36"/>
                  </a:cubicBezTo>
                  <a:cubicBezTo>
                    <a:pt x="39" y="32"/>
                    <a:pt x="42" y="26"/>
                    <a:pt x="42" y="21"/>
                  </a:cubicBezTo>
                  <a:cubicBezTo>
                    <a:pt x="42" y="9"/>
                    <a:pt x="32" y="0"/>
                    <a:pt x="21" y="0"/>
                  </a:cubicBezTo>
                  <a:close/>
                  <a:moveTo>
                    <a:pt x="28" y="28"/>
                  </a:moveTo>
                  <a:cubicBezTo>
                    <a:pt x="26" y="30"/>
                    <a:pt x="24" y="31"/>
                    <a:pt x="21" y="31"/>
                  </a:cubicBezTo>
                  <a:cubicBezTo>
                    <a:pt x="15" y="31"/>
                    <a:pt x="11" y="27"/>
                    <a:pt x="11" y="21"/>
                  </a:cubicBezTo>
                  <a:cubicBezTo>
                    <a:pt x="11" y="18"/>
                    <a:pt x="12" y="16"/>
                    <a:pt x="14" y="14"/>
                  </a:cubicBezTo>
                  <a:cubicBezTo>
                    <a:pt x="16" y="12"/>
                    <a:pt x="18" y="11"/>
                    <a:pt x="21" y="11"/>
                  </a:cubicBezTo>
                  <a:cubicBezTo>
                    <a:pt x="27" y="11"/>
                    <a:pt x="31" y="15"/>
                    <a:pt x="31" y="21"/>
                  </a:cubicBezTo>
                  <a:cubicBezTo>
                    <a:pt x="31" y="24"/>
                    <a:pt x="30" y="26"/>
                    <a:pt x="2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58436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6A25F-2EA9-3321-883D-0340B336DB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9EC13B-F036-AF87-0290-67101423983B}"/>
              </a:ext>
            </a:extLst>
          </p:cNvPr>
          <p:cNvSpPr txBox="1"/>
          <p:nvPr/>
        </p:nvSpPr>
        <p:spPr>
          <a:xfrm>
            <a:off x="679444" y="992681"/>
            <a:ext cx="10833097" cy="1200329"/>
          </a:xfrm>
          <a:prstGeom prst="rect">
            <a:avLst/>
          </a:prstGeom>
          <a:solidFill>
            <a:srgbClr val="0033AD"/>
          </a:solidFill>
          <a:ln>
            <a:solidFill>
              <a:srgbClr val="FEDFC1"/>
            </a:solidFill>
          </a:ln>
        </p:spPr>
        <p:txBody>
          <a:bodyPr wrap="square" rtlCol="0">
            <a:spAutoFit/>
          </a:bodyPr>
          <a:lstStyle/>
          <a:p>
            <a:pPr marL="342900" indent="-342900">
              <a:buFont typeface="Arial" panose="020B0604020202020204" pitchFamily="34" charset="0"/>
              <a:buChar char="•"/>
            </a:pPr>
            <a:r>
              <a:rPr lang="en-US" sz="2400" dirty="0">
                <a:solidFill>
                  <a:srgbClr val="FEDFC1"/>
                </a:solidFill>
              </a:rPr>
              <a:t>Autistic young adults with normal hearing experience </a:t>
            </a:r>
            <a:r>
              <a:rPr lang="en-US" sz="2400" b="1" dirty="0">
                <a:solidFill>
                  <a:srgbClr val="FEDFC1"/>
                </a:solidFill>
              </a:rPr>
              <a:t>objective speech-in-speech recognition difficulties </a:t>
            </a:r>
            <a:r>
              <a:rPr lang="en-US" sz="2400" dirty="0">
                <a:solidFill>
                  <a:srgbClr val="FEDFC1"/>
                </a:solidFill>
              </a:rPr>
              <a:t>that correspond with </a:t>
            </a:r>
            <a:r>
              <a:rPr lang="en-US" sz="2400" b="1" dirty="0">
                <a:solidFill>
                  <a:srgbClr val="FEDFC1"/>
                </a:solidFill>
              </a:rPr>
              <a:t>functional listening challenges </a:t>
            </a:r>
            <a:r>
              <a:rPr lang="en-US" sz="2400" dirty="0">
                <a:solidFill>
                  <a:srgbClr val="FEDFC1"/>
                </a:solidFill>
              </a:rPr>
              <a:t>&amp; </a:t>
            </a:r>
            <a:r>
              <a:rPr lang="en-US" sz="2400" b="1" dirty="0">
                <a:solidFill>
                  <a:srgbClr val="FEDFC1"/>
                </a:solidFill>
              </a:rPr>
              <a:t>experiences of listening-related fatigue </a:t>
            </a:r>
            <a:r>
              <a:rPr lang="en-US" sz="2400" dirty="0">
                <a:solidFill>
                  <a:srgbClr val="FEDFC1"/>
                </a:solidFill>
              </a:rPr>
              <a:t>in the adverse environments of daily life  </a:t>
            </a:r>
          </a:p>
        </p:txBody>
      </p:sp>
      <p:sp>
        <p:nvSpPr>
          <p:cNvPr id="13" name="TextBox 12">
            <a:extLst>
              <a:ext uri="{FF2B5EF4-FFF2-40B4-BE49-F238E27FC236}">
                <a16:creationId xmlns:a16="http://schemas.microsoft.com/office/drawing/2014/main" id="{E4C96F31-8391-BB2D-5260-3ED48CBE453F}"/>
              </a:ext>
            </a:extLst>
          </p:cNvPr>
          <p:cNvSpPr txBox="1"/>
          <p:nvPr/>
        </p:nvSpPr>
        <p:spPr>
          <a:xfrm>
            <a:off x="679445" y="2377053"/>
            <a:ext cx="10833097" cy="2308324"/>
          </a:xfrm>
          <a:prstGeom prst="rect">
            <a:avLst/>
          </a:prstGeom>
          <a:solidFill>
            <a:srgbClr val="FEDFC1"/>
          </a:solidFill>
          <a:ln>
            <a:solidFill>
              <a:srgbClr val="0033AD"/>
            </a:solidFill>
          </a:ln>
        </p:spPr>
        <p:txBody>
          <a:bodyPr wrap="square" rtlCol="0">
            <a:spAutoFit/>
          </a:bodyPr>
          <a:lstStyle/>
          <a:p>
            <a:pPr marL="342900" indent="-342900">
              <a:buFont typeface="Arial" panose="020B0604020202020204" pitchFamily="34" charset="0"/>
              <a:buChar char="•"/>
            </a:pPr>
            <a:r>
              <a:rPr lang="en-US" sz="2400" b="1" dirty="0">
                <a:solidFill>
                  <a:srgbClr val="0033AD"/>
                </a:solidFill>
              </a:rPr>
              <a:t>Improved awareness </a:t>
            </a:r>
            <a:r>
              <a:rPr lang="en-US" sz="2400" dirty="0">
                <a:solidFill>
                  <a:srgbClr val="0033AD"/>
                </a:solidFill>
              </a:rPr>
              <a:t>of the commonality of listening challenges in autistic adults is essential, as sustained listening effort and difficulty following conversations can lead to the avoidance of noisy situations and social withdrawal</a:t>
            </a:r>
          </a:p>
          <a:p>
            <a:pPr marL="342900" indent="-342900">
              <a:buFont typeface="Arial" panose="020B0604020202020204" pitchFamily="34" charset="0"/>
              <a:buChar char="•"/>
            </a:pPr>
            <a:r>
              <a:rPr lang="en-US" sz="2400" b="1" dirty="0">
                <a:solidFill>
                  <a:srgbClr val="0033AD"/>
                </a:solidFill>
                <a:sym typeface="Wingdings" pitchFamily="2" charset="2"/>
              </a:rPr>
              <a:t>Listening difficulties may compound the core social features that characterize the autism spectrum</a:t>
            </a:r>
            <a:r>
              <a:rPr lang="en-US" sz="2400" dirty="0">
                <a:solidFill>
                  <a:srgbClr val="0033AD"/>
                </a:solidFill>
                <a:sym typeface="Wingdings" pitchFamily="2" charset="2"/>
              </a:rPr>
              <a:t>, and prevent autistic adults from participating fully in society and realizing the best academic, vocational, and socio-emotional outcomes possible</a:t>
            </a:r>
          </a:p>
        </p:txBody>
      </p:sp>
      <p:sp>
        <p:nvSpPr>
          <p:cNvPr id="7" name="TextBox 6">
            <a:extLst>
              <a:ext uri="{FF2B5EF4-FFF2-40B4-BE49-F238E27FC236}">
                <a16:creationId xmlns:a16="http://schemas.microsoft.com/office/drawing/2014/main" id="{29FA27A9-918A-8D10-9FAC-93E38B6190DA}"/>
              </a:ext>
            </a:extLst>
          </p:cNvPr>
          <p:cNvSpPr txBox="1"/>
          <p:nvPr/>
        </p:nvSpPr>
        <p:spPr>
          <a:xfrm>
            <a:off x="2680119" y="162308"/>
            <a:ext cx="7269480" cy="646331"/>
          </a:xfrm>
          <a:prstGeom prst="rect">
            <a:avLst/>
          </a:prstGeom>
          <a:solidFill>
            <a:schemeClr val="bg1">
              <a:lumMod val="75000"/>
            </a:schemeClr>
          </a:solidFill>
          <a:ln>
            <a:solidFill>
              <a:srgbClr val="0033AD"/>
            </a:solidFill>
          </a:ln>
        </p:spPr>
        <p:txBody>
          <a:bodyPr wrap="square" anchor="ctr">
            <a:spAutoFit/>
          </a:bodyPr>
          <a:lstStyle/>
          <a:p>
            <a:pPr algn="ctr" defTabSz="914400"/>
            <a:r>
              <a:rPr lang="en-US" sz="3600" dirty="0">
                <a:latin typeface="+mj-lt"/>
              </a:rPr>
              <a:t>Conclusions &amp; Future Directions</a:t>
            </a:r>
          </a:p>
        </p:txBody>
      </p:sp>
      <p:sp>
        <p:nvSpPr>
          <p:cNvPr id="8" name="TextBox 7">
            <a:extLst>
              <a:ext uri="{FF2B5EF4-FFF2-40B4-BE49-F238E27FC236}">
                <a16:creationId xmlns:a16="http://schemas.microsoft.com/office/drawing/2014/main" id="{10FC9123-2F97-AA55-CE8D-E3D27413F8C3}"/>
              </a:ext>
            </a:extLst>
          </p:cNvPr>
          <p:cNvSpPr txBox="1"/>
          <p:nvPr/>
        </p:nvSpPr>
        <p:spPr>
          <a:xfrm>
            <a:off x="0" y="6027996"/>
            <a:ext cx="12204629" cy="832104"/>
          </a:xfrm>
          <a:prstGeom prst="rect">
            <a:avLst/>
          </a:prstGeom>
          <a:solidFill>
            <a:schemeClr val="bg1">
              <a:lumMod val="95000"/>
            </a:schemeClr>
          </a:solidFill>
        </p:spPr>
        <p:txBody>
          <a:bodyPr wrap="square" rtlCol="0" anchor="ctr">
            <a:spAutoFit/>
          </a:bodyPr>
          <a:lstStyle/>
          <a:p>
            <a:pPr algn="ctr"/>
            <a:endParaRPr lang="en-US" sz="4200" dirty="0">
              <a:solidFill>
                <a:schemeClr val="bg1"/>
              </a:solidFill>
            </a:endParaRPr>
          </a:p>
        </p:txBody>
      </p:sp>
      <p:sp>
        <p:nvSpPr>
          <p:cNvPr id="5" name="TextBox 4">
            <a:extLst>
              <a:ext uri="{FF2B5EF4-FFF2-40B4-BE49-F238E27FC236}">
                <a16:creationId xmlns:a16="http://schemas.microsoft.com/office/drawing/2014/main" id="{09953F6F-0D9D-7CFC-2750-5928C1A69A6D}"/>
              </a:ext>
            </a:extLst>
          </p:cNvPr>
          <p:cNvSpPr txBox="1"/>
          <p:nvPr/>
        </p:nvSpPr>
        <p:spPr>
          <a:xfrm>
            <a:off x="679445" y="4874388"/>
            <a:ext cx="10833097" cy="1569660"/>
          </a:xfrm>
          <a:prstGeom prst="rect">
            <a:avLst/>
          </a:prstGeom>
          <a:solidFill>
            <a:srgbClr val="0033AD"/>
          </a:solidFill>
          <a:ln>
            <a:solidFill>
              <a:srgbClr val="FEDFC1"/>
            </a:solidFill>
          </a:ln>
        </p:spPr>
        <p:txBody>
          <a:bodyPr wrap="square" rtlCol="0">
            <a:spAutoFit/>
          </a:bodyPr>
          <a:lstStyle/>
          <a:p>
            <a:pPr marL="342900" indent="-342900">
              <a:buFont typeface="Arial" panose="020B0604020202020204" pitchFamily="34" charset="0"/>
              <a:buChar char="•"/>
            </a:pPr>
            <a:r>
              <a:rPr lang="en-US" sz="2400" dirty="0">
                <a:solidFill>
                  <a:srgbClr val="FEDFC1"/>
                </a:solidFill>
              </a:rPr>
              <a:t>Characterizing the functional listening experiences and abilities of autistic adults, </a:t>
            </a:r>
            <a:r>
              <a:rPr lang="en-US" sz="2400" b="1" i="1" dirty="0">
                <a:solidFill>
                  <a:srgbClr val="FEDFC1"/>
                </a:solidFill>
              </a:rPr>
              <a:t>while seeking direct input from individuals in the autism community</a:t>
            </a:r>
            <a:r>
              <a:rPr lang="en-US" sz="2400" dirty="0">
                <a:solidFill>
                  <a:srgbClr val="FEDFC1"/>
                </a:solidFill>
              </a:rPr>
              <a:t>, is critical to developing </a:t>
            </a:r>
            <a:r>
              <a:rPr lang="en-US" sz="2400" b="1" dirty="0">
                <a:solidFill>
                  <a:srgbClr val="FEDFC1"/>
                </a:solidFill>
              </a:rPr>
              <a:t>evidence-based support strategies that maximize social participation and quality of life </a:t>
            </a:r>
          </a:p>
        </p:txBody>
      </p:sp>
    </p:spTree>
    <p:extLst>
      <p:ext uri="{BB962C8B-B14F-4D97-AF65-F5344CB8AC3E}">
        <p14:creationId xmlns:p14="http://schemas.microsoft.com/office/powerpoint/2010/main" val="261909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41138B48-A950-E1E4-5DCB-96CDFD563AF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0DB9706-223F-23AC-44A3-99FDAFB9B9FD}"/>
              </a:ext>
            </a:extLst>
          </p:cNvPr>
          <p:cNvSpPr txBox="1"/>
          <p:nvPr/>
        </p:nvSpPr>
        <p:spPr>
          <a:xfrm>
            <a:off x="114301" y="6211669"/>
            <a:ext cx="3214687" cy="646331"/>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Dr. Peter A. </a:t>
            </a:r>
            <a:r>
              <a:rPr lang="en-US" sz="1200" dirty="0" err="1">
                <a:latin typeface="Calibri" panose="020F0502020204030204" pitchFamily="34" charset="0"/>
                <a:cs typeface="Calibri" panose="020F0502020204030204" pitchFamily="34" charset="0"/>
              </a:rPr>
              <a:t>Wasiuk</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AuD</a:t>
            </a:r>
            <a:r>
              <a:rPr lang="en-US" sz="1200" dirty="0">
                <a:latin typeface="Calibri" panose="020F0502020204030204" pitchFamily="34" charset="0"/>
                <a:cs typeface="Calibri" panose="020F0502020204030204" pitchFamily="34" charset="0"/>
              </a:rPr>
              <a:t>, PhD, CCC-A</a:t>
            </a:r>
          </a:p>
          <a:p>
            <a:r>
              <a:rPr lang="en-US" sz="1200" dirty="0">
                <a:latin typeface="Calibri" panose="020F0502020204030204" pitchFamily="34" charset="0"/>
                <a:cs typeface="Calibri" panose="020F0502020204030204" pitchFamily="34" charset="0"/>
              </a:rPr>
              <a:t>Assistant Professor @ SCSU </a:t>
            </a:r>
          </a:p>
          <a:p>
            <a:r>
              <a:rPr lang="en-US" sz="1200" dirty="0">
                <a:latin typeface="Calibri" panose="020F0502020204030204" pitchFamily="34" charset="0"/>
                <a:cs typeface="Calibri" panose="020F0502020204030204" pitchFamily="34" charset="0"/>
              </a:rPr>
              <a:t>Department of Communication Disorders</a:t>
            </a:r>
          </a:p>
        </p:txBody>
      </p:sp>
      <p:sp>
        <p:nvSpPr>
          <p:cNvPr id="8" name="TextBox 7">
            <a:extLst>
              <a:ext uri="{FF2B5EF4-FFF2-40B4-BE49-F238E27FC236}">
                <a16:creationId xmlns:a16="http://schemas.microsoft.com/office/drawing/2014/main" id="{28C5E314-B9B8-A3F2-470F-AEE58A80DE96}"/>
              </a:ext>
            </a:extLst>
          </p:cNvPr>
          <p:cNvSpPr txBox="1"/>
          <p:nvPr/>
        </p:nvSpPr>
        <p:spPr>
          <a:xfrm>
            <a:off x="0" y="6027996"/>
            <a:ext cx="12204629" cy="832104"/>
          </a:xfrm>
          <a:prstGeom prst="rect">
            <a:avLst/>
          </a:prstGeom>
          <a:solidFill>
            <a:srgbClr val="001489"/>
          </a:solidFill>
        </p:spPr>
        <p:txBody>
          <a:bodyPr wrap="square" rtlCol="0" anchor="ctr">
            <a:spAutoFit/>
          </a:bodyPr>
          <a:lstStyle/>
          <a:p>
            <a:pPr algn="ctr"/>
            <a:endParaRPr lang="en-US" sz="4200" dirty="0">
              <a:solidFill>
                <a:schemeClr val="bg1"/>
              </a:solidFill>
            </a:endParaRPr>
          </a:p>
        </p:txBody>
      </p:sp>
      <p:pic>
        <p:nvPicPr>
          <p:cNvPr id="9" name="Picture 8" descr="Text&#10;&#10;Description automatically generated with medium confidence">
            <a:extLst>
              <a:ext uri="{FF2B5EF4-FFF2-40B4-BE49-F238E27FC236}">
                <a16:creationId xmlns:a16="http://schemas.microsoft.com/office/drawing/2014/main" id="{802C6262-E10F-203A-A469-7E84142E1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10" name="Picture 9" descr="Logo, company name&#10;&#10;Description automatically generated">
            <a:extLst>
              <a:ext uri="{FF2B5EF4-FFF2-40B4-BE49-F238E27FC236}">
                <a16:creationId xmlns:a16="http://schemas.microsoft.com/office/drawing/2014/main" id="{3D19F33C-0CF4-0C9F-B369-2E5CF1035B96}"/>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13" name="Picture 12" descr="A blue owl with headphones and brain&#10;&#10;Description automatically generated">
            <a:extLst>
              <a:ext uri="{FF2B5EF4-FFF2-40B4-BE49-F238E27FC236}">
                <a16:creationId xmlns:a16="http://schemas.microsoft.com/office/drawing/2014/main" id="{8F7D1C7A-45CB-8C2B-4548-F051C1F9F5BD}"/>
              </a:ext>
            </a:extLst>
          </p:cNvPr>
          <p:cNvPicPr>
            <a:picLocks noChangeAspect="1"/>
          </p:cNvPicPr>
          <p:nvPr/>
        </p:nvPicPr>
        <p:blipFill rotWithShape="1">
          <a:blip r:embed="rId5"/>
          <a:srcRect t="10726" r="3363" b="10175"/>
          <a:stretch/>
        </p:blipFill>
        <p:spPr>
          <a:xfrm>
            <a:off x="1700726" y="1329"/>
            <a:ext cx="2606643" cy="2133600"/>
          </a:xfrm>
          <a:prstGeom prst="rect">
            <a:avLst/>
          </a:prstGeom>
        </p:spPr>
      </p:pic>
      <p:pic>
        <p:nvPicPr>
          <p:cNvPr id="4" name="Picture 3" descr="A poster for an autism spectrum study&#10;&#10;Description automatically generated">
            <a:extLst>
              <a:ext uri="{FF2B5EF4-FFF2-40B4-BE49-F238E27FC236}">
                <a16:creationId xmlns:a16="http://schemas.microsoft.com/office/drawing/2014/main" id="{81C12220-9012-52A4-D6ED-D212A3E475B9}"/>
              </a:ext>
            </a:extLst>
          </p:cNvPr>
          <p:cNvPicPr>
            <a:picLocks noChangeAspect="1"/>
          </p:cNvPicPr>
          <p:nvPr/>
        </p:nvPicPr>
        <p:blipFill>
          <a:blip r:embed="rId6">
            <a:extLst>
              <a:ext uri="{28A0092B-C50C-407E-A947-70E740481C1C}">
                <a14:useLocalDpi xmlns:a14="http://schemas.microsoft.com/office/drawing/2010/main" val="0"/>
              </a:ext>
            </a:extLst>
          </a:blip>
          <a:srcRect t="23822"/>
          <a:stretch/>
        </p:blipFill>
        <p:spPr>
          <a:xfrm>
            <a:off x="6298200" y="281358"/>
            <a:ext cx="5779500" cy="5500650"/>
          </a:xfrm>
          <a:prstGeom prst="rect">
            <a:avLst/>
          </a:prstGeom>
        </p:spPr>
      </p:pic>
      <p:sp>
        <p:nvSpPr>
          <p:cNvPr id="5" name="TextBox 4">
            <a:extLst>
              <a:ext uri="{FF2B5EF4-FFF2-40B4-BE49-F238E27FC236}">
                <a16:creationId xmlns:a16="http://schemas.microsoft.com/office/drawing/2014/main" id="{D335A405-E4D1-28C4-91E4-A5941B9D7C40}"/>
              </a:ext>
            </a:extLst>
          </p:cNvPr>
          <p:cNvSpPr txBox="1"/>
          <p:nvPr/>
        </p:nvSpPr>
        <p:spPr>
          <a:xfrm>
            <a:off x="114299" y="2241436"/>
            <a:ext cx="5779501" cy="2154436"/>
          </a:xfrm>
          <a:prstGeom prst="rect">
            <a:avLst/>
          </a:prstGeom>
          <a:solidFill>
            <a:schemeClr val="bg1">
              <a:lumMod val="75000"/>
            </a:schemeClr>
          </a:solidFill>
          <a:ln>
            <a:solidFill>
              <a:srgbClr val="0033AD"/>
            </a:solidFill>
          </a:ln>
        </p:spPr>
        <p:txBody>
          <a:bodyPr wrap="square" rtlCol="0">
            <a:spAutoFit/>
          </a:bodyPr>
          <a:lstStyle/>
          <a:p>
            <a:r>
              <a:rPr lang="en-US" sz="2400" b="1" dirty="0"/>
              <a:t>Please feel free to contact me!</a:t>
            </a:r>
          </a:p>
          <a:p>
            <a:r>
              <a:rPr lang="en-US" sz="2200" dirty="0"/>
              <a:t>Email </a:t>
            </a:r>
            <a:r>
              <a:rPr lang="en-US" sz="2200" dirty="0">
                <a:sym typeface="Wingdings" pitchFamily="2" charset="2"/>
              </a:rPr>
              <a:t></a:t>
            </a:r>
            <a:r>
              <a:rPr lang="en-US" sz="2200" dirty="0"/>
              <a:t> </a:t>
            </a:r>
            <a:r>
              <a:rPr lang="en-US" sz="2200" dirty="0">
                <a:hlinkClick r:id="rId7"/>
              </a:rPr>
              <a:t>Wasiukp1@southernct.edu</a:t>
            </a:r>
            <a:endParaRPr lang="en-US" sz="2200" dirty="0"/>
          </a:p>
          <a:p>
            <a:r>
              <a:rPr lang="en-US" sz="2200" dirty="0"/>
              <a:t>SCSU webpage </a:t>
            </a:r>
            <a:r>
              <a:rPr lang="en-US" sz="2200" dirty="0">
                <a:sym typeface="Wingdings" pitchFamily="2" charset="2"/>
              </a:rPr>
              <a:t></a:t>
            </a:r>
            <a:r>
              <a:rPr lang="en-US" sz="2200" dirty="0"/>
              <a:t> </a:t>
            </a:r>
            <a:r>
              <a:rPr lang="en-US" sz="2200" dirty="0">
                <a:hlinkClick r:id="rId8"/>
              </a:rPr>
              <a:t>https://www.southernct.edu/directory/wasiukp1</a:t>
            </a:r>
            <a:r>
              <a:rPr lang="en-US" sz="2200" dirty="0"/>
              <a:t>  </a:t>
            </a:r>
          </a:p>
          <a:p>
            <a:r>
              <a:rPr lang="en-US" sz="2200" dirty="0"/>
              <a:t>Lab webpage </a:t>
            </a:r>
            <a:r>
              <a:rPr lang="en-US" sz="2200" dirty="0">
                <a:sym typeface="Wingdings" pitchFamily="2" charset="2"/>
              </a:rPr>
              <a:t></a:t>
            </a:r>
            <a:r>
              <a:rPr lang="en-US" sz="2200" dirty="0"/>
              <a:t> </a:t>
            </a:r>
            <a:r>
              <a:rPr lang="en-US" sz="2200" dirty="0">
                <a:hlinkClick r:id="rId9"/>
              </a:rPr>
              <a:t>https://www.auditory-cognitive-science.com/contact</a:t>
            </a:r>
            <a:r>
              <a:rPr lang="en-US" sz="2200" dirty="0"/>
              <a:t> </a:t>
            </a:r>
          </a:p>
        </p:txBody>
      </p:sp>
      <p:pic>
        <p:nvPicPr>
          <p:cNvPr id="7" name="Picture 6" descr="A close-up of a logo&#10;&#10;Description automatically generated">
            <a:extLst>
              <a:ext uri="{FF2B5EF4-FFF2-40B4-BE49-F238E27FC236}">
                <a16:creationId xmlns:a16="http://schemas.microsoft.com/office/drawing/2014/main" id="{0AD4C000-D2F8-8CF9-B607-956DF90990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741" y="4502378"/>
            <a:ext cx="4004614" cy="1419111"/>
          </a:xfrm>
          <a:prstGeom prst="rect">
            <a:avLst/>
          </a:prstGeom>
        </p:spPr>
      </p:pic>
      <p:cxnSp>
        <p:nvCxnSpPr>
          <p:cNvPr id="12" name="Straight Connector 11">
            <a:extLst>
              <a:ext uri="{FF2B5EF4-FFF2-40B4-BE49-F238E27FC236}">
                <a16:creationId xmlns:a16="http://schemas.microsoft.com/office/drawing/2014/main" id="{B3333743-EE08-A2F1-075C-A3539697AD49}"/>
              </a:ext>
            </a:extLst>
          </p:cNvPr>
          <p:cNvCxnSpPr>
            <a:cxnSpLocks/>
          </p:cNvCxnSpPr>
          <p:nvPr/>
        </p:nvCxnSpPr>
        <p:spPr>
          <a:xfrm>
            <a:off x="6095999" y="0"/>
            <a:ext cx="6315" cy="6027996"/>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771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737D1B-550C-0D4F-AF7C-C2F9DE7951D7}"/>
              </a:ext>
            </a:extLst>
          </p:cNvPr>
          <p:cNvSpPr txBox="1"/>
          <p:nvPr/>
        </p:nvSpPr>
        <p:spPr>
          <a:xfrm>
            <a:off x="1636216" y="1041236"/>
            <a:ext cx="2968375" cy="707886"/>
          </a:xfrm>
          <a:prstGeom prst="rect">
            <a:avLst/>
          </a:prstGeom>
          <a:solidFill>
            <a:schemeClr val="bg1">
              <a:lumMod val="75000"/>
            </a:schemeClr>
          </a:solidFill>
          <a:ln>
            <a:solidFill>
              <a:srgbClr val="0033AD"/>
            </a:solidFill>
          </a:ln>
        </p:spPr>
        <p:txBody>
          <a:bodyPr wrap="square" rtlCol="0">
            <a:spAutoFit/>
          </a:bodyPr>
          <a:lstStyle/>
          <a:p>
            <a:pPr algn="ctr"/>
            <a:r>
              <a:rPr lang="en-US" sz="2000" b="1" dirty="0"/>
              <a:t>Energetic Masking </a:t>
            </a:r>
          </a:p>
          <a:p>
            <a:pPr algn="ctr"/>
            <a:r>
              <a:rPr lang="en-US" sz="2000" dirty="0"/>
              <a:t>(EM)</a:t>
            </a:r>
          </a:p>
        </p:txBody>
      </p:sp>
      <p:sp>
        <p:nvSpPr>
          <p:cNvPr id="16" name="TextBox 15">
            <a:extLst>
              <a:ext uri="{FF2B5EF4-FFF2-40B4-BE49-F238E27FC236}">
                <a16:creationId xmlns:a16="http://schemas.microsoft.com/office/drawing/2014/main" id="{8DCAF544-35A9-3B4D-BAA2-16DDCF936837}"/>
              </a:ext>
            </a:extLst>
          </p:cNvPr>
          <p:cNvSpPr txBox="1"/>
          <p:nvPr/>
        </p:nvSpPr>
        <p:spPr>
          <a:xfrm>
            <a:off x="7587410" y="1040541"/>
            <a:ext cx="2968375" cy="707886"/>
          </a:xfrm>
          <a:prstGeom prst="rect">
            <a:avLst/>
          </a:prstGeom>
          <a:solidFill>
            <a:schemeClr val="bg1">
              <a:lumMod val="75000"/>
            </a:schemeClr>
          </a:solidFill>
          <a:ln>
            <a:solidFill>
              <a:srgbClr val="0033AD"/>
            </a:solidFill>
          </a:ln>
        </p:spPr>
        <p:txBody>
          <a:bodyPr wrap="square" rtlCol="0">
            <a:spAutoFit/>
          </a:bodyPr>
          <a:lstStyle/>
          <a:p>
            <a:pPr algn="ctr"/>
            <a:r>
              <a:rPr lang="en-US" sz="2000" b="1" dirty="0"/>
              <a:t>Informational Masking</a:t>
            </a:r>
          </a:p>
          <a:p>
            <a:pPr algn="ctr"/>
            <a:r>
              <a:rPr lang="en-US" sz="2000" dirty="0"/>
              <a:t>(IM)</a:t>
            </a:r>
          </a:p>
        </p:txBody>
      </p:sp>
      <p:sp>
        <p:nvSpPr>
          <p:cNvPr id="2" name="Title 1">
            <a:extLst>
              <a:ext uri="{FF2B5EF4-FFF2-40B4-BE49-F238E27FC236}">
                <a16:creationId xmlns:a16="http://schemas.microsoft.com/office/drawing/2014/main" id="{E0F49A48-8CEB-0FD5-D827-DD9E6358512E}"/>
              </a:ext>
            </a:extLst>
          </p:cNvPr>
          <p:cNvSpPr txBox="1">
            <a:spLocks/>
          </p:cNvSpPr>
          <p:nvPr/>
        </p:nvSpPr>
        <p:spPr>
          <a:xfrm>
            <a:off x="1671810" y="131466"/>
            <a:ext cx="8848377" cy="560159"/>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800" dirty="0"/>
              <a:t>Background </a:t>
            </a:r>
            <a:r>
              <a:rPr lang="en-US" sz="2800" dirty="0">
                <a:sym typeface="Wingdings" pitchFamily="2" charset="2"/>
              </a:rPr>
              <a:t> Listening in Adverse Acoustic Environments</a:t>
            </a:r>
            <a:endParaRPr lang="en-US" sz="2800" dirty="0"/>
          </a:p>
        </p:txBody>
      </p:sp>
      <p:sp>
        <p:nvSpPr>
          <p:cNvPr id="5" name="TextBox 4">
            <a:extLst>
              <a:ext uri="{FF2B5EF4-FFF2-40B4-BE49-F238E27FC236}">
                <a16:creationId xmlns:a16="http://schemas.microsoft.com/office/drawing/2014/main" id="{897F9944-7C8E-E172-B47C-D38229F53D1B}"/>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6" name="Picture 5" descr="Text&#10;&#10;Description automatically generated with medium confidence">
            <a:extLst>
              <a:ext uri="{FF2B5EF4-FFF2-40B4-BE49-F238E27FC236}">
                <a16:creationId xmlns:a16="http://schemas.microsoft.com/office/drawing/2014/main" id="{4A4392D7-A77E-1ABC-0430-4D63EDB9D7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9" name="Picture 8" descr="Logo, company name&#10;&#10;Description automatically generated">
            <a:extLst>
              <a:ext uri="{FF2B5EF4-FFF2-40B4-BE49-F238E27FC236}">
                <a16:creationId xmlns:a16="http://schemas.microsoft.com/office/drawing/2014/main" id="{207FA48F-DB7A-C7D5-61AF-D3EF68F7624A}"/>
              </a:ext>
            </a:extLst>
          </p:cNvPr>
          <p:cNvPicPr>
            <a:picLocks noChangeAspect="1"/>
          </p:cNvPicPr>
          <p:nvPr/>
        </p:nvPicPr>
        <p:blipFill rotWithShape="1">
          <a:blip r:embed="rId8"/>
          <a:srcRect l="6643" t="8960" r="6596" b="11139"/>
          <a:stretch/>
        </p:blipFill>
        <p:spPr>
          <a:xfrm>
            <a:off x="10532962" y="6027443"/>
            <a:ext cx="1671667" cy="846723"/>
          </a:xfrm>
          <a:prstGeom prst="rect">
            <a:avLst/>
          </a:prstGeom>
        </p:spPr>
      </p:pic>
      <p:pic>
        <p:nvPicPr>
          <p:cNvPr id="11" name="Target1_plus_Noise.wav" descr="Target1_plus_Noise.wav">
            <a:hlinkClick r:id="" action="ppaction://media"/>
            <a:extLst>
              <a:ext uri="{FF2B5EF4-FFF2-40B4-BE49-F238E27FC236}">
                <a16:creationId xmlns:a16="http://schemas.microsoft.com/office/drawing/2014/main" id="{C9D47215-CCA5-D4B0-3B17-338D6FE3CB69}"/>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tx1">
                <a:tint val="45000"/>
                <a:satMod val="400000"/>
              </a:schemeClr>
            </a:duotone>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2804935" y="5138172"/>
            <a:ext cx="630936" cy="630936"/>
          </a:xfrm>
          <a:prstGeom prst="rect">
            <a:avLst/>
          </a:prstGeom>
        </p:spPr>
      </p:pic>
      <p:pic>
        <p:nvPicPr>
          <p:cNvPr id="12" name="Two_Talker_exp1.wav" descr="Two_Talker_exp1.wav">
            <a:hlinkClick r:id="" action="ppaction://media"/>
            <a:extLst>
              <a:ext uri="{FF2B5EF4-FFF2-40B4-BE49-F238E27FC236}">
                <a16:creationId xmlns:a16="http://schemas.microsoft.com/office/drawing/2014/main" id="{F1DD86B5-CB3C-CB82-D70F-43C84BBDB7E5}"/>
              </a:ext>
            </a:extLst>
          </p:cNvPr>
          <p:cNvPicPr>
            <a:picLocks noChangeAspect="1"/>
          </p:cNvPicPr>
          <p:nvPr>
            <a:audioFile r:link="rId4"/>
            <p:extLst>
              <p:ext uri="{DAA4B4D4-6D71-4841-9C94-3DE7FCFB9230}">
                <p14:media xmlns:p14="http://schemas.microsoft.com/office/powerpoint/2010/main" r:embed="rId3"/>
              </p:ext>
            </p:extLst>
          </p:nvPr>
        </p:nvPicPr>
        <p:blipFill>
          <a:blip r:embed="rId11">
            <a:extLst>
              <a:ext uri="{BEBA8EAE-BF5A-486C-A8C5-ECC9F3942E4B}">
                <a14:imgProps xmlns:a14="http://schemas.microsoft.com/office/drawing/2010/main">
                  <a14:imgLayer r:embed="rId12">
                    <a14:imgEffect>
                      <a14:brightnessContrast bright="-100000" contrast="100000"/>
                    </a14:imgEffect>
                  </a14:imgLayer>
                </a14:imgProps>
              </a:ext>
            </a:extLst>
          </a:blip>
          <a:stretch>
            <a:fillRect/>
          </a:stretch>
        </p:blipFill>
        <p:spPr>
          <a:xfrm>
            <a:off x="8756131" y="5138172"/>
            <a:ext cx="630936" cy="630936"/>
          </a:xfrm>
          <a:prstGeom prst="rect">
            <a:avLst/>
          </a:prstGeom>
        </p:spPr>
      </p:pic>
      <p:pic>
        <p:nvPicPr>
          <p:cNvPr id="13" name="Picture 12" descr="A picture containing text, bench, fence, outdoor&#10;&#10;Description automatically generated">
            <a:extLst>
              <a:ext uri="{FF2B5EF4-FFF2-40B4-BE49-F238E27FC236}">
                <a16:creationId xmlns:a16="http://schemas.microsoft.com/office/drawing/2014/main" id="{0059AC19-FE09-8DDA-6578-B5DD18206FFE}"/>
              </a:ext>
            </a:extLst>
          </p:cNvPr>
          <p:cNvPicPr>
            <a:picLocks noChangeAspect="1"/>
          </p:cNvPicPr>
          <p:nvPr/>
        </p:nvPicPr>
        <p:blipFill rotWithShape="1">
          <a:blip r:embed="rId13">
            <a:extLst>
              <a:ext uri="{28A0092B-C50C-407E-A947-70E740481C1C}">
                <a14:useLocalDpi xmlns:a14="http://schemas.microsoft.com/office/drawing/2010/main" val="0"/>
              </a:ext>
            </a:extLst>
          </a:blip>
          <a:srcRect l="1485" r="2602"/>
          <a:stretch/>
        </p:blipFill>
        <p:spPr>
          <a:xfrm>
            <a:off x="798511" y="1898254"/>
            <a:ext cx="4643786" cy="3252004"/>
          </a:xfrm>
          <a:prstGeom prst="rect">
            <a:avLst/>
          </a:prstGeom>
        </p:spPr>
      </p:pic>
      <p:pic>
        <p:nvPicPr>
          <p:cNvPr id="15" name="Picture 14" descr="A picture containing text, outdoor, gun&#10;&#10;Description automatically generated">
            <a:extLst>
              <a:ext uri="{FF2B5EF4-FFF2-40B4-BE49-F238E27FC236}">
                <a16:creationId xmlns:a16="http://schemas.microsoft.com/office/drawing/2014/main" id="{5E0CAE28-BF9D-317B-CF3A-6A22C084049F}"/>
              </a:ext>
            </a:extLst>
          </p:cNvPr>
          <p:cNvPicPr>
            <a:picLocks noChangeAspect="1"/>
          </p:cNvPicPr>
          <p:nvPr/>
        </p:nvPicPr>
        <p:blipFill rotWithShape="1">
          <a:blip r:embed="rId14">
            <a:extLst>
              <a:ext uri="{28A0092B-C50C-407E-A947-70E740481C1C}">
                <a14:useLocalDpi xmlns:a14="http://schemas.microsoft.com/office/drawing/2010/main" val="0"/>
              </a:ext>
            </a:extLst>
          </a:blip>
          <a:srcRect l="-274" r="1377"/>
          <a:stretch/>
        </p:blipFill>
        <p:spPr>
          <a:xfrm>
            <a:off x="6749705" y="1898254"/>
            <a:ext cx="4643786" cy="3252004"/>
          </a:xfrm>
          <a:prstGeom prst="rect">
            <a:avLst/>
          </a:prstGeom>
        </p:spPr>
      </p:pic>
      <p:cxnSp>
        <p:nvCxnSpPr>
          <p:cNvPr id="28" name="Straight Connector 27">
            <a:extLst>
              <a:ext uri="{FF2B5EF4-FFF2-40B4-BE49-F238E27FC236}">
                <a16:creationId xmlns:a16="http://schemas.microsoft.com/office/drawing/2014/main" id="{6394D885-9B03-41CA-36EA-26D112861F02}"/>
              </a:ext>
            </a:extLst>
          </p:cNvPr>
          <p:cNvCxnSpPr>
            <a:cxnSpLocks/>
            <a:stCxn id="2" idx="2"/>
          </p:cNvCxnSpPr>
          <p:nvPr/>
        </p:nvCxnSpPr>
        <p:spPr>
          <a:xfrm>
            <a:off x="6095999" y="691625"/>
            <a:ext cx="6315" cy="5336371"/>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95B4FD6-8F49-9CF5-A7F6-3FEAFD722541}"/>
              </a:ext>
            </a:extLst>
          </p:cNvPr>
          <p:cNvPicPr>
            <a:picLocks noChangeAspect="1"/>
          </p:cNvPicPr>
          <p:nvPr/>
        </p:nvPicPr>
        <p:blipFill>
          <a:blip r:embed="rId15"/>
          <a:stretch>
            <a:fillRect/>
          </a:stretch>
        </p:blipFill>
        <p:spPr>
          <a:xfrm>
            <a:off x="3267473" y="1009457"/>
            <a:ext cx="5825065" cy="4368800"/>
          </a:xfrm>
          <a:prstGeom prst="rect">
            <a:avLst/>
          </a:prstGeom>
        </p:spPr>
      </p:pic>
      <p:sp>
        <p:nvSpPr>
          <p:cNvPr id="3" name="Freeform 164">
            <a:extLst>
              <a:ext uri="{FF2B5EF4-FFF2-40B4-BE49-F238E27FC236}">
                <a16:creationId xmlns:a16="http://schemas.microsoft.com/office/drawing/2014/main" id="{2F2EF4AA-F89C-5530-C995-5CE6B33E1660}"/>
              </a:ext>
            </a:extLst>
          </p:cNvPr>
          <p:cNvSpPr>
            <a:spLocks/>
          </p:cNvSpPr>
          <p:nvPr/>
        </p:nvSpPr>
        <p:spPr bwMode="auto">
          <a:xfrm>
            <a:off x="2375681" y="2221459"/>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7" name="Freeform 164">
            <a:extLst>
              <a:ext uri="{FF2B5EF4-FFF2-40B4-BE49-F238E27FC236}">
                <a16:creationId xmlns:a16="http://schemas.microsoft.com/office/drawing/2014/main" id="{9D2CA1E0-5790-B6A7-66B2-FC5CC375CA08}"/>
              </a:ext>
            </a:extLst>
          </p:cNvPr>
          <p:cNvSpPr>
            <a:spLocks/>
          </p:cNvSpPr>
          <p:nvPr/>
        </p:nvSpPr>
        <p:spPr bwMode="auto">
          <a:xfrm>
            <a:off x="1531770" y="2523624"/>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8" name="Freeform 164">
            <a:extLst>
              <a:ext uri="{FF2B5EF4-FFF2-40B4-BE49-F238E27FC236}">
                <a16:creationId xmlns:a16="http://schemas.microsoft.com/office/drawing/2014/main" id="{3D72D89F-BD56-C1A5-C34F-9607E99C63BC}"/>
              </a:ext>
            </a:extLst>
          </p:cNvPr>
          <p:cNvSpPr>
            <a:spLocks/>
          </p:cNvSpPr>
          <p:nvPr/>
        </p:nvSpPr>
        <p:spPr bwMode="auto">
          <a:xfrm>
            <a:off x="2926621" y="1879834"/>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tx2">
              <a:lumMod val="75000"/>
            </a:schemeClr>
          </a:solidFill>
          <a:ln>
            <a:solidFill>
              <a:schemeClr val="tx2">
                <a:lumMod val="75000"/>
              </a:schemeClr>
            </a:solidFill>
          </a:ln>
        </p:spPr>
        <p:txBody>
          <a:bodyPr vert="horz" wrap="square" lIns="91440" tIns="45720" rIns="91440" bIns="45720" numCol="1" anchor="t" anchorCtr="0" compatLnSpc="1">
            <a:prstTxWarp prst="textNoShape">
              <a:avLst/>
            </a:prstTxWarp>
          </a:bodyPr>
          <a:lstStyle/>
          <a:p>
            <a:endParaRPr lang="en-US"/>
          </a:p>
        </p:txBody>
      </p:sp>
      <p:sp>
        <p:nvSpPr>
          <p:cNvPr id="10" name="Freeform 164">
            <a:extLst>
              <a:ext uri="{FF2B5EF4-FFF2-40B4-BE49-F238E27FC236}">
                <a16:creationId xmlns:a16="http://schemas.microsoft.com/office/drawing/2014/main" id="{EBBE4207-07CF-B057-2810-2007A1ED4CAA}"/>
              </a:ext>
            </a:extLst>
          </p:cNvPr>
          <p:cNvSpPr>
            <a:spLocks/>
          </p:cNvSpPr>
          <p:nvPr/>
        </p:nvSpPr>
        <p:spPr bwMode="auto">
          <a:xfrm>
            <a:off x="2113105" y="2939582"/>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accent4">
              <a:lumMod val="50000"/>
            </a:schemeClr>
          </a:solidFill>
          <a:ln>
            <a:solidFill>
              <a:schemeClr val="accent4">
                <a:lumMod val="50000"/>
              </a:schemeClr>
            </a:solidFill>
          </a:ln>
        </p:spPr>
        <p:txBody>
          <a:bodyPr vert="horz" wrap="square" lIns="91440" tIns="45720" rIns="91440" bIns="45720" numCol="1" anchor="t" anchorCtr="0" compatLnSpc="1">
            <a:prstTxWarp prst="textNoShape">
              <a:avLst/>
            </a:prstTxWarp>
          </a:bodyPr>
          <a:lstStyle/>
          <a:p>
            <a:endParaRPr lang="en-US"/>
          </a:p>
        </p:txBody>
      </p:sp>
      <p:sp>
        <p:nvSpPr>
          <p:cNvPr id="14" name="Freeform 164">
            <a:extLst>
              <a:ext uri="{FF2B5EF4-FFF2-40B4-BE49-F238E27FC236}">
                <a16:creationId xmlns:a16="http://schemas.microsoft.com/office/drawing/2014/main" id="{4E616262-B3F9-15E9-1165-F1725AC27CB9}"/>
              </a:ext>
            </a:extLst>
          </p:cNvPr>
          <p:cNvSpPr>
            <a:spLocks/>
          </p:cNvSpPr>
          <p:nvPr/>
        </p:nvSpPr>
        <p:spPr bwMode="auto">
          <a:xfrm>
            <a:off x="2867126" y="2556761"/>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chemeClr val="bg1">
              <a:lumMod val="50000"/>
            </a:schemeClr>
          </a:solidFill>
          <a:ln>
            <a:solidFill>
              <a:schemeClr val="bg2">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17" name="Freeform 164">
            <a:extLst>
              <a:ext uri="{FF2B5EF4-FFF2-40B4-BE49-F238E27FC236}">
                <a16:creationId xmlns:a16="http://schemas.microsoft.com/office/drawing/2014/main" id="{123B0090-4172-FD95-6D00-68941C87E035}"/>
              </a:ext>
            </a:extLst>
          </p:cNvPr>
          <p:cNvSpPr>
            <a:spLocks/>
          </p:cNvSpPr>
          <p:nvPr/>
        </p:nvSpPr>
        <p:spPr bwMode="auto">
          <a:xfrm>
            <a:off x="1824834" y="1655347"/>
            <a:ext cx="2023468" cy="1579740"/>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7030A0"/>
          </a:solidFill>
          <a:ln>
            <a:solidFill>
              <a:srgbClr val="7030A0"/>
            </a:solidFill>
          </a:ln>
        </p:spPr>
        <p:txBody>
          <a:bodyPr vert="horz" wrap="square" lIns="91440" tIns="45720" rIns="91440" bIns="45720" numCol="1" anchor="t" anchorCtr="0" compatLnSpc="1">
            <a:prstTxWarp prst="textNoShape">
              <a:avLst/>
            </a:prstTxWarp>
          </a:bodyPr>
          <a:lstStyle/>
          <a:p>
            <a:endParaRPr lang="en-US"/>
          </a:p>
        </p:txBody>
      </p:sp>
      <p:sp>
        <p:nvSpPr>
          <p:cNvPr id="18" name="Freeform 164">
            <a:extLst>
              <a:ext uri="{FF2B5EF4-FFF2-40B4-BE49-F238E27FC236}">
                <a16:creationId xmlns:a16="http://schemas.microsoft.com/office/drawing/2014/main" id="{7931919B-DEBE-422F-B49B-F6244186517F}"/>
              </a:ext>
            </a:extLst>
          </p:cNvPr>
          <p:cNvSpPr>
            <a:spLocks/>
          </p:cNvSpPr>
          <p:nvPr/>
        </p:nvSpPr>
        <p:spPr bwMode="auto">
          <a:xfrm>
            <a:off x="7581438" y="2517970"/>
            <a:ext cx="2023468" cy="1357312"/>
          </a:xfrm>
          <a:custGeom>
            <a:avLst/>
            <a:gdLst>
              <a:gd name="T0" fmla="*/ 275 w 298"/>
              <a:gd name="T1" fmla="*/ 133 h 253"/>
              <a:gd name="T2" fmla="*/ 261 w 298"/>
              <a:gd name="T3" fmla="*/ 161 h 253"/>
              <a:gd name="T4" fmla="*/ 249 w 298"/>
              <a:gd name="T5" fmla="*/ 145 h 253"/>
              <a:gd name="T6" fmla="*/ 242 w 298"/>
              <a:gd name="T7" fmla="*/ 171 h 253"/>
              <a:gd name="T8" fmla="*/ 235 w 298"/>
              <a:gd name="T9" fmla="*/ 171 h 253"/>
              <a:gd name="T10" fmla="*/ 230 w 298"/>
              <a:gd name="T11" fmla="*/ 190 h 253"/>
              <a:gd name="T12" fmla="*/ 220 w 298"/>
              <a:gd name="T13" fmla="*/ 152 h 253"/>
              <a:gd name="T14" fmla="*/ 213 w 298"/>
              <a:gd name="T15" fmla="*/ 154 h 253"/>
              <a:gd name="T16" fmla="*/ 204 w 298"/>
              <a:gd name="T17" fmla="*/ 147 h 253"/>
              <a:gd name="T18" fmla="*/ 194 w 298"/>
              <a:gd name="T19" fmla="*/ 142 h 253"/>
              <a:gd name="T20" fmla="*/ 185 w 298"/>
              <a:gd name="T21" fmla="*/ 166 h 253"/>
              <a:gd name="T22" fmla="*/ 178 w 298"/>
              <a:gd name="T23" fmla="*/ 163 h 253"/>
              <a:gd name="T24" fmla="*/ 171 w 298"/>
              <a:gd name="T25" fmla="*/ 187 h 253"/>
              <a:gd name="T26" fmla="*/ 164 w 298"/>
              <a:gd name="T27" fmla="*/ 192 h 253"/>
              <a:gd name="T28" fmla="*/ 157 w 298"/>
              <a:gd name="T29" fmla="*/ 145 h 253"/>
              <a:gd name="T30" fmla="*/ 149 w 298"/>
              <a:gd name="T31" fmla="*/ 145 h 253"/>
              <a:gd name="T32" fmla="*/ 140 w 298"/>
              <a:gd name="T33" fmla="*/ 154 h 253"/>
              <a:gd name="T34" fmla="*/ 133 w 298"/>
              <a:gd name="T35" fmla="*/ 161 h 253"/>
              <a:gd name="T36" fmla="*/ 121 w 298"/>
              <a:gd name="T37" fmla="*/ 154 h 253"/>
              <a:gd name="T38" fmla="*/ 114 w 298"/>
              <a:gd name="T39" fmla="*/ 145 h 253"/>
              <a:gd name="T40" fmla="*/ 107 w 298"/>
              <a:gd name="T41" fmla="*/ 242 h 253"/>
              <a:gd name="T42" fmla="*/ 102 w 298"/>
              <a:gd name="T43" fmla="*/ 249 h 253"/>
              <a:gd name="T44" fmla="*/ 93 w 298"/>
              <a:gd name="T45" fmla="*/ 154 h 253"/>
              <a:gd name="T46" fmla="*/ 86 w 298"/>
              <a:gd name="T47" fmla="*/ 135 h 253"/>
              <a:gd name="T48" fmla="*/ 74 w 298"/>
              <a:gd name="T49" fmla="*/ 135 h 253"/>
              <a:gd name="T50" fmla="*/ 64 w 298"/>
              <a:gd name="T51" fmla="*/ 161 h 253"/>
              <a:gd name="T52" fmla="*/ 50 w 298"/>
              <a:gd name="T53" fmla="*/ 133 h 253"/>
              <a:gd name="T54" fmla="*/ 22 w 298"/>
              <a:gd name="T55" fmla="*/ 130 h 253"/>
              <a:gd name="T56" fmla="*/ 5 w 298"/>
              <a:gd name="T57" fmla="*/ 128 h 253"/>
              <a:gd name="T58" fmla="*/ 31 w 298"/>
              <a:gd name="T59" fmla="*/ 123 h 253"/>
              <a:gd name="T60" fmla="*/ 55 w 298"/>
              <a:gd name="T61" fmla="*/ 119 h 253"/>
              <a:gd name="T62" fmla="*/ 67 w 298"/>
              <a:gd name="T63" fmla="*/ 104 h 253"/>
              <a:gd name="T64" fmla="*/ 76 w 298"/>
              <a:gd name="T65" fmla="*/ 119 h 253"/>
              <a:gd name="T66" fmla="*/ 88 w 298"/>
              <a:gd name="T67" fmla="*/ 90 h 253"/>
              <a:gd name="T68" fmla="*/ 97 w 298"/>
              <a:gd name="T69" fmla="*/ 102 h 253"/>
              <a:gd name="T70" fmla="*/ 105 w 298"/>
              <a:gd name="T71" fmla="*/ 17 h 253"/>
              <a:gd name="T72" fmla="*/ 109 w 298"/>
              <a:gd name="T73" fmla="*/ 17 h 253"/>
              <a:gd name="T74" fmla="*/ 116 w 298"/>
              <a:gd name="T75" fmla="*/ 81 h 253"/>
              <a:gd name="T76" fmla="*/ 123 w 298"/>
              <a:gd name="T77" fmla="*/ 102 h 253"/>
              <a:gd name="T78" fmla="*/ 135 w 298"/>
              <a:gd name="T79" fmla="*/ 85 h 253"/>
              <a:gd name="T80" fmla="*/ 142 w 298"/>
              <a:gd name="T81" fmla="*/ 97 h 253"/>
              <a:gd name="T82" fmla="*/ 152 w 298"/>
              <a:gd name="T83" fmla="*/ 95 h 253"/>
              <a:gd name="T84" fmla="*/ 157 w 298"/>
              <a:gd name="T85" fmla="*/ 97 h 253"/>
              <a:gd name="T86" fmla="*/ 166 w 298"/>
              <a:gd name="T87" fmla="*/ 24 h 253"/>
              <a:gd name="T88" fmla="*/ 173 w 298"/>
              <a:gd name="T89" fmla="*/ 43 h 253"/>
              <a:gd name="T90" fmla="*/ 180 w 298"/>
              <a:gd name="T91" fmla="*/ 107 h 253"/>
              <a:gd name="T92" fmla="*/ 187 w 298"/>
              <a:gd name="T93" fmla="*/ 102 h 253"/>
              <a:gd name="T94" fmla="*/ 197 w 298"/>
              <a:gd name="T95" fmla="*/ 109 h 253"/>
              <a:gd name="T96" fmla="*/ 206 w 298"/>
              <a:gd name="T97" fmla="*/ 102 h 253"/>
              <a:gd name="T98" fmla="*/ 216 w 298"/>
              <a:gd name="T99" fmla="*/ 95 h 253"/>
              <a:gd name="T100" fmla="*/ 223 w 298"/>
              <a:gd name="T101" fmla="*/ 100 h 253"/>
              <a:gd name="T102" fmla="*/ 230 w 298"/>
              <a:gd name="T103" fmla="*/ 50 h 253"/>
              <a:gd name="T104" fmla="*/ 237 w 298"/>
              <a:gd name="T105" fmla="*/ 74 h 253"/>
              <a:gd name="T106" fmla="*/ 244 w 298"/>
              <a:gd name="T107" fmla="*/ 114 h 253"/>
              <a:gd name="T108" fmla="*/ 254 w 298"/>
              <a:gd name="T109" fmla="*/ 114 h 253"/>
              <a:gd name="T110" fmla="*/ 261 w 298"/>
              <a:gd name="T111" fmla="*/ 107 h 253"/>
              <a:gd name="T112" fmla="*/ 280 w 298"/>
              <a:gd name="T113"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 h="253">
                <a:moveTo>
                  <a:pt x="291" y="130"/>
                </a:moveTo>
                <a:lnTo>
                  <a:pt x="291" y="133"/>
                </a:lnTo>
                <a:lnTo>
                  <a:pt x="287" y="133"/>
                </a:lnTo>
                <a:lnTo>
                  <a:pt x="287" y="130"/>
                </a:lnTo>
                <a:lnTo>
                  <a:pt x="284" y="130"/>
                </a:lnTo>
                <a:lnTo>
                  <a:pt x="284" y="137"/>
                </a:lnTo>
                <a:lnTo>
                  <a:pt x="280" y="137"/>
                </a:lnTo>
                <a:lnTo>
                  <a:pt x="280" y="130"/>
                </a:lnTo>
                <a:lnTo>
                  <a:pt x="275" y="130"/>
                </a:lnTo>
                <a:lnTo>
                  <a:pt x="275" y="133"/>
                </a:lnTo>
                <a:lnTo>
                  <a:pt x="268" y="133"/>
                </a:lnTo>
                <a:lnTo>
                  <a:pt x="268" y="137"/>
                </a:lnTo>
                <a:lnTo>
                  <a:pt x="265" y="137"/>
                </a:lnTo>
                <a:lnTo>
                  <a:pt x="265" y="133"/>
                </a:lnTo>
                <a:lnTo>
                  <a:pt x="263" y="133"/>
                </a:lnTo>
                <a:lnTo>
                  <a:pt x="263" y="137"/>
                </a:lnTo>
                <a:lnTo>
                  <a:pt x="261" y="137"/>
                </a:lnTo>
                <a:lnTo>
                  <a:pt x="261" y="149"/>
                </a:lnTo>
                <a:lnTo>
                  <a:pt x="261" y="149"/>
                </a:lnTo>
                <a:lnTo>
                  <a:pt x="261" y="161"/>
                </a:lnTo>
                <a:lnTo>
                  <a:pt x="258" y="161"/>
                </a:lnTo>
                <a:lnTo>
                  <a:pt x="258" y="152"/>
                </a:lnTo>
                <a:lnTo>
                  <a:pt x="256" y="152"/>
                </a:lnTo>
                <a:lnTo>
                  <a:pt x="256" y="154"/>
                </a:lnTo>
                <a:lnTo>
                  <a:pt x="254" y="154"/>
                </a:lnTo>
                <a:lnTo>
                  <a:pt x="254" y="145"/>
                </a:lnTo>
                <a:lnTo>
                  <a:pt x="254" y="145"/>
                </a:lnTo>
                <a:lnTo>
                  <a:pt x="254" y="140"/>
                </a:lnTo>
                <a:lnTo>
                  <a:pt x="251" y="140"/>
                </a:lnTo>
                <a:lnTo>
                  <a:pt x="249" y="145"/>
                </a:lnTo>
                <a:lnTo>
                  <a:pt x="249" y="145"/>
                </a:lnTo>
                <a:lnTo>
                  <a:pt x="249" y="149"/>
                </a:lnTo>
                <a:lnTo>
                  <a:pt x="246" y="149"/>
                </a:lnTo>
                <a:lnTo>
                  <a:pt x="246" y="154"/>
                </a:lnTo>
                <a:lnTo>
                  <a:pt x="244" y="154"/>
                </a:lnTo>
                <a:lnTo>
                  <a:pt x="244" y="147"/>
                </a:lnTo>
                <a:lnTo>
                  <a:pt x="244" y="147"/>
                </a:lnTo>
                <a:lnTo>
                  <a:pt x="244" y="140"/>
                </a:lnTo>
                <a:lnTo>
                  <a:pt x="242" y="140"/>
                </a:lnTo>
                <a:lnTo>
                  <a:pt x="242" y="171"/>
                </a:lnTo>
                <a:lnTo>
                  <a:pt x="242" y="171"/>
                </a:lnTo>
                <a:lnTo>
                  <a:pt x="242" y="192"/>
                </a:lnTo>
                <a:lnTo>
                  <a:pt x="239" y="192"/>
                </a:lnTo>
                <a:lnTo>
                  <a:pt x="239" y="187"/>
                </a:lnTo>
                <a:lnTo>
                  <a:pt x="237" y="187"/>
                </a:lnTo>
                <a:lnTo>
                  <a:pt x="237" y="197"/>
                </a:lnTo>
                <a:lnTo>
                  <a:pt x="237" y="197"/>
                </a:lnTo>
                <a:lnTo>
                  <a:pt x="237" y="180"/>
                </a:lnTo>
                <a:lnTo>
                  <a:pt x="235" y="178"/>
                </a:lnTo>
                <a:lnTo>
                  <a:pt x="235" y="171"/>
                </a:lnTo>
                <a:lnTo>
                  <a:pt x="235" y="171"/>
                </a:lnTo>
                <a:lnTo>
                  <a:pt x="235" y="161"/>
                </a:lnTo>
                <a:lnTo>
                  <a:pt x="232" y="161"/>
                </a:lnTo>
                <a:lnTo>
                  <a:pt x="232" y="173"/>
                </a:lnTo>
                <a:lnTo>
                  <a:pt x="232" y="173"/>
                </a:lnTo>
                <a:lnTo>
                  <a:pt x="232" y="197"/>
                </a:lnTo>
                <a:lnTo>
                  <a:pt x="230" y="197"/>
                </a:lnTo>
                <a:lnTo>
                  <a:pt x="230" y="204"/>
                </a:lnTo>
                <a:lnTo>
                  <a:pt x="230" y="204"/>
                </a:lnTo>
                <a:lnTo>
                  <a:pt x="230" y="190"/>
                </a:lnTo>
                <a:lnTo>
                  <a:pt x="227" y="187"/>
                </a:lnTo>
                <a:lnTo>
                  <a:pt x="227" y="163"/>
                </a:lnTo>
                <a:lnTo>
                  <a:pt x="227" y="163"/>
                </a:lnTo>
                <a:lnTo>
                  <a:pt x="227" y="154"/>
                </a:lnTo>
                <a:lnTo>
                  <a:pt x="225" y="154"/>
                </a:lnTo>
                <a:lnTo>
                  <a:pt x="225" y="145"/>
                </a:lnTo>
                <a:lnTo>
                  <a:pt x="223" y="145"/>
                </a:lnTo>
                <a:lnTo>
                  <a:pt x="223" y="154"/>
                </a:lnTo>
                <a:lnTo>
                  <a:pt x="220" y="154"/>
                </a:lnTo>
                <a:lnTo>
                  <a:pt x="220" y="152"/>
                </a:lnTo>
                <a:lnTo>
                  <a:pt x="220" y="152"/>
                </a:lnTo>
                <a:lnTo>
                  <a:pt x="220" y="159"/>
                </a:lnTo>
                <a:lnTo>
                  <a:pt x="218" y="159"/>
                </a:lnTo>
                <a:lnTo>
                  <a:pt x="218" y="168"/>
                </a:lnTo>
                <a:lnTo>
                  <a:pt x="216" y="171"/>
                </a:lnTo>
                <a:lnTo>
                  <a:pt x="216" y="163"/>
                </a:lnTo>
                <a:lnTo>
                  <a:pt x="213" y="163"/>
                </a:lnTo>
                <a:lnTo>
                  <a:pt x="216" y="159"/>
                </a:lnTo>
                <a:lnTo>
                  <a:pt x="213" y="159"/>
                </a:lnTo>
                <a:lnTo>
                  <a:pt x="213" y="154"/>
                </a:lnTo>
                <a:lnTo>
                  <a:pt x="213" y="154"/>
                </a:lnTo>
                <a:lnTo>
                  <a:pt x="213" y="152"/>
                </a:lnTo>
                <a:lnTo>
                  <a:pt x="211" y="152"/>
                </a:lnTo>
                <a:lnTo>
                  <a:pt x="211" y="159"/>
                </a:lnTo>
                <a:lnTo>
                  <a:pt x="209" y="159"/>
                </a:lnTo>
                <a:lnTo>
                  <a:pt x="209" y="163"/>
                </a:lnTo>
                <a:lnTo>
                  <a:pt x="206" y="163"/>
                </a:lnTo>
                <a:lnTo>
                  <a:pt x="206" y="152"/>
                </a:lnTo>
                <a:lnTo>
                  <a:pt x="204" y="152"/>
                </a:lnTo>
                <a:lnTo>
                  <a:pt x="204" y="147"/>
                </a:lnTo>
                <a:lnTo>
                  <a:pt x="201" y="145"/>
                </a:lnTo>
                <a:lnTo>
                  <a:pt x="201" y="154"/>
                </a:lnTo>
                <a:lnTo>
                  <a:pt x="199" y="154"/>
                </a:lnTo>
                <a:lnTo>
                  <a:pt x="199" y="159"/>
                </a:lnTo>
                <a:lnTo>
                  <a:pt x="197" y="159"/>
                </a:lnTo>
                <a:lnTo>
                  <a:pt x="197" y="152"/>
                </a:lnTo>
                <a:lnTo>
                  <a:pt x="197" y="152"/>
                </a:lnTo>
                <a:lnTo>
                  <a:pt x="197" y="145"/>
                </a:lnTo>
                <a:lnTo>
                  <a:pt x="194" y="145"/>
                </a:lnTo>
                <a:lnTo>
                  <a:pt x="194" y="142"/>
                </a:lnTo>
                <a:lnTo>
                  <a:pt x="192" y="142"/>
                </a:lnTo>
                <a:lnTo>
                  <a:pt x="192" y="137"/>
                </a:lnTo>
                <a:lnTo>
                  <a:pt x="190" y="137"/>
                </a:lnTo>
                <a:lnTo>
                  <a:pt x="190" y="145"/>
                </a:lnTo>
                <a:lnTo>
                  <a:pt x="187" y="145"/>
                </a:lnTo>
                <a:lnTo>
                  <a:pt x="187" y="137"/>
                </a:lnTo>
                <a:lnTo>
                  <a:pt x="187" y="137"/>
                </a:lnTo>
                <a:lnTo>
                  <a:pt x="187" y="152"/>
                </a:lnTo>
                <a:lnTo>
                  <a:pt x="185" y="152"/>
                </a:lnTo>
                <a:lnTo>
                  <a:pt x="185" y="166"/>
                </a:lnTo>
                <a:lnTo>
                  <a:pt x="185" y="166"/>
                </a:lnTo>
                <a:lnTo>
                  <a:pt x="185" y="171"/>
                </a:lnTo>
                <a:lnTo>
                  <a:pt x="183" y="171"/>
                </a:lnTo>
                <a:lnTo>
                  <a:pt x="183" y="166"/>
                </a:lnTo>
                <a:lnTo>
                  <a:pt x="180" y="166"/>
                </a:lnTo>
                <a:lnTo>
                  <a:pt x="180" y="156"/>
                </a:lnTo>
                <a:lnTo>
                  <a:pt x="180" y="156"/>
                </a:lnTo>
                <a:lnTo>
                  <a:pt x="180" y="147"/>
                </a:lnTo>
                <a:lnTo>
                  <a:pt x="178" y="147"/>
                </a:lnTo>
                <a:lnTo>
                  <a:pt x="178" y="163"/>
                </a:lnTo>
                <a:lnTo>
                  <a:pt x="178" y="163"/>
                </a:lnTo>
                <a:lnTo>
                  <a:pt x="178" y="180"/>
                </a:lnTo>
                <a:lnTo>
                  <a:pt x="175" y="182"/>
                </a:lnTo>
                <a:lnTo>
                  <a:pt x="175" y="192"/>
                </a:lnTo>
                <a:lnTo>
                  <a:pt x="173" y="192"/>
                </a:lnTo>
                <a:lnTo>
                  <a:pt x="173" y="206"/>
                </a:lnTo>
                <a:lnTo>
                  <a:pt x="173" y="206"/>
                </a:lnTo>
                <a:lnTo>
                  <a:pt x="173" y="211"/>
                </a:lnTo>
                <a:lnTo>
                  <a:pt x="171" y="211"/>
                </a:lnTo>
                <a:lnTo>
                  <a:pt x="171" y="187"/>
                </a:lnTo>
                <a:lnTo>
                  <a:pt x="171" y="187"/>
                </a:lnTo>
                <a:lnTo>
                  <a:pt x="171" y="175"/>
                </a:lnTo>
                <a:lnTo>
                  <a:pt x="168" y="175"/>
                </a:lnTo>
                <a:lnTo>
                  <a:pt x="168" y="204"/>
                </a:lnTo>
                <a:lnTo>
                  <a:pt x="168" y="204"/>
                </a:lnTo>
                <a:lnTo>
                  <a:pt x="168" y="225"/>
                </a:lnTo>
                <a:lnTo>
                  <a:pt x="166" y="225"/>
                </a:lnTo>
                <a:lnTo>
                  <a:pt x="166" y="230"/>
                </a:lnTo>
                <a:lnTo>
                  <a:pt x="164" y="230"/>
                </a:lnTo>
                <a:lnTo>
                  <a:pt x="164" y="192"/>
                </a:lnTo>
                <a:lnTo>
                  <a:pt x="164" y="192"/>
                </a:lnTo>
                <a:lnTo>
                  <a:pt x="164" y="159"/>
                </a:lnTo>
                <a:lnTo>
                  <a:pt x="161" y="159"/>
                </a:lnTo>
                <a:lnTo>
                  <a:pt x="161" y="147"/>
                </a:lnTo>
                <a:lnTo>
                  <a:pt x="159" y="147"/>
                </a:lnTo>
                <a:lnTo>
                  <a:pt x="159" y="152"/>
                </a:lnTo>
                <a:lnTo>
                  <a:pt x="159" y="156"/>
                </a:lnTo>
                <a:lnTo>
                  <a:pt x="157" y="156"/>
                </a:lnTo>
                <a:lnTo>
                  <a:pt x="157" y="145"/>
                </a:lnTo>
                <a:lnTo>
                  <a:pt x="157" y="145"/>
                </a:lnTo>
                <a:lnTo>
                  <a:pt x="157" y="163"/>
                </a:lnTo>
                <a:lnTo>
                  <a:pt x="154" y="163"/>
                </a:lnTo>
                <a:lnTo>
                  <a:pt x="154" y="178"/>
                </a:lnTo>
                <a:lnTo>
                  <a:pt x="154" y="178"/>
                </a:lnTo>
                <a:lnTo>
                  <a:pt x="154" y="173"/>
                </a:lnTo>
                <a:lnTo>
                  <a:pt x="152" y="173"/>
                </a:lnTo>
                <a:lnTo>
                  <a:pt x="152" y="159"/>
                </a:lnTo>
                <a:lnTo>
                  <a:pt x="152" y="159"/>
                </a:lnTo>
                <a:lnTo>
                  <a:pt x="152" y="145"/>
                </a:lnTo>
                <a:lnTo>
                  <a:pt x="149" y="145"/>
                </a:lnTo>
                <a:lnTo>
                  <a:pt x="149" y="142"/>
                </a:lnTo>
                <a:lnTo>
                  <a:pt x="149" y="142"/>
                </a:lnTo>
                <a:lnTo>
                  <a:pt x="149" y="154"/>
                </a:lnTo>
                <a:lnTo>
                  <a:pt x="147" y="154"/>
                </a:lnTo>
                <a:lnTo>
                  <a:pt x="147" y="163"/>
                </a:lnTo>
                <a:lnTo>
                  <a:pt x="145" y="163"/>
                </a:lnTo>
                <a:lnTo>
                  <a:pt x="145" y="156"/>
                </a:lnTo>
                <a:lnTo>
                  <a:pt x="142" y="156"/>
                </a:lnTo>
                <a:lnTo>
                  <a:pt x="142" y="154"/>
                </a:lnTo>
                <a:lnTo>
                  <a:pt x="140" y="154"/>
                </a:lnTo>
                <a:lnTo>
                  <a:pt x="140" y="142"/>
                </a:lnTo>
                <a:lnTo>
                  <a:pt x="138" y="142"/>
                </a:lnTo>
                <a:lnTo>
                  <a:pt x="138" y="156"/>
                </a:lnTo>
                <a:lnTo>
                  <a:pt x="138" y="156"/>
                </a:lnTo>
                <a:lnTo>
                  <a:pt x="138" y="161"/>
                </a:lnTo>
                <a:lnTo>
                  <a:pt x="135" y="161"/>
                </a:lnTo>
                <a:lnTo>
                  <a:pt x="135" y="171"/>
                </a:lnTo>
                <a:lnTo>
                  <a:pt x="135" y="171"/>
                </a:lnTo>
                <a:lnTo>
                  <a:pt x="135" y="161"/>
                </a:lnTo>
                <a:lnTo>
                  <a:pt x="133" y="161"/>
                </a:lnTo>
                <a:lnTo>
                  <a:pt x="133" y="154"/>
                </a:lnTo>
                <a:lnTo>
                  <a:pt x="131" y="154"/>
                </a:lnTo>
                <a:lnTo>
                  <a:pt x="131" y="149"/>
                </a:lnTo>
                <a:lnTo>
                  <a:pt x="128" y="149"/>
                </a:lnTo>
                <a:lnTo>
                  <a:pt x="128" y="156"/>
                </a:lnTo>
                <a:lnTo>
                  <a:pt x="128" y="156"/>
                </a:lnTo>
                <a:lnTo>
                  <a:pt x="126" y="152"/>
                </a:lnTo>
                <a:lnTo>
                  <a:pt x="123" y="152"/>
                </a:lnTo>
                <a:lnTo>
                  <a:pt x="123" y="154"/>
                </a:lnTo>
                <a:lnTo>
                  <a:pt x="121" y="154"/>
                </a:lnTo>
                <a:lnTo>
                  <a:pt x="121" y="159"/>
                </a:lnTo>
                <a:lnTo>
                  <a:pt x="121" y="159"/>
                </a:lnTo>
                <a:lnTo>
                  <a:pt x="121" y="171"/>
                </a:lnTo>
                <a:lnTo>
                  <a:pt x="119" y="171"/>
                </a:lnTo>
                <a:lnTo>
                  <a:pt x="119" y="175"/>
                </a:lnTo>
                <a:lnTo>
                  <a:pt x="116" y="175"/>
                </a:lnTo>
                <a:lnTo>
                  <a:pt x="116" y="173"/>
                </a:lnTo>
                <a:lnTo>
                  <a:pt x="116" y="173"/>
                </a:lnTo>
                <a:lnTo>
                  <a:pt x="116" y="145"/>
                </a:lnTo>
                <a:lnTo>
                  <a:pt x="114" y="145"/>
                </a:lnTo>
                <a:lnTo>
                  <a:pt x="114" y="192"/>
                </a:lnTo>
                <a:lnTo>
                  <a:pt x="114" y="192"/>
                </a:lnTo>
                <a:lnTo>
                  <a:pt x="114" y="234"/>
                </a:lnTo>
                <a:lnTo>
                  <a:pt x="112" y="234"/>
                </a:lnTo>
                <a:lnTo>
                  <a:pt x="112" y="220"/>
                </a:lnTo>
                <a:lnTo>
                  <a:pt x="109" y="220"/>
                </a:lnTo>
                <a:lnTo>
                  <a:pt x="109" y="237"/>
                </a:lnTo>
                <a:lnTo>
                  <a:pt x="109" y="237"/>
                </a:lnTo>
                <a:lnTo>
                  <a:pt x="109" y="242"/>
                </a:lnTo>
                <a:lnTo>
                  <a:pt x="107" y="242"/>
                </a:lnTo>
                <a:lnTo>
                  <a:pt x="107" y="199"/>
                </a:lnTo>
                <a:lnTo>
                  <a:pt x="107" y="199"/>
                </a:lnTo>
                <a:lnTo>
                  <a:pt x="107" y="175"/>
                </a:lnTo>
                <a:lnTo>
                  <a:pt x="105" y="175"/>
                </a:lnTo>
                <a:lnTo>
                  <a:pt x="105" y="192"/>
                </a:lnTo>
                <a:lnTo>
                  <a:pt x="105" y="192"/>
                </a:lnTo>
                <a:lnTo>
                  <a:pt x="105" y="237"/>
                </a:lnTo>
                <a:lnTo>
                  <a:pt x="105" y="237"/>
                </a:lnTo>
                <a:lnTo>
                  <a:pt x="105" y="249"/>
                </a:lnTo>
                <a:lnTo>
                  <a:pt x="102" y="249"/>
                </a:lnTo>
                <a:lnTo>
                  <a:pt x="102" y="253"/>
                </a:lnTo>
                <a:lnTo>
                  <a:pt x="100" y="253"/>
                </a:lnTo>
                <a:lnTo>
                  <a:pt x="100" y="204"/>
                </a:lnTo>
                <a:lnTo>
                  <a:pt x="100" y="204"/>
                </a:lnTo>
                <a:lnTo>
                  <a:pt x="100" y="147"/>
                </a:lnTo>
                <a:lnTo>
                  <a:pt x="97" y="147"/>
                </a:lnTo>
                <a:lnTo>
                  <a:pt x="97" y="152"/>
                </a:lnTo>
                <a:lnTo>
                  <a:pt x="97" y="152"/>
                </a:lnTo>
                <a:lnTo>
                  <a:pt x="97" y="154"/>
                </a:lnTo>
                <a:lnTo>
                  <a:pt x="93" y="154"/>
                </a:lnTo>
                <a:lnTo>
                  <a:pt x="93" y="149"/>
                </a:lnTo>
                <a:lnTo>
                  <a:pt x="90" y="149"/>
                </a:lnTo>
                <a:lnTo>
                  <a:pt x="93" y="159"/>
                </a:lnTo>
                <a:lnTo>
                  <a:pt x="90" y="159"/>
                </a:lnTo>
                <a:lnTo>
                  <a:pt x="90" y="168"/>
                </a:lnTo>
                <a:lnTo>
                  <a:pt x="88" y="168"/>
                </a:lnTo>
                <a:lnTo>
                  <a:pt x="88" y="166"/>
                </a:lnTo>
                <a:lnTo>
                  <a:pt x="88" y="166"/>
                </a:lnTo>
                <a:lnTo>
                  <a:pt x="88" y="135"/>
                </a:lnTo>
                <a:lnTo>
                  <a:pt x="86" y="135"/>
                </a:lnTo>
                <a:lnTo>
                  <a:pt x="86" y="137"/>
                </a:lnTo>
                <a:lnTo>
                  <a:pt x="83" y="137"/>
                </a:lnTo>
                <a:lnTo>
                  <a:pt x="83" y="142"/>
                </a:lnTo>
                <a:lnTo>
                  <a:pt x="81" y="142"/>
                </a:lnTo>
                <a:lnTo>
                  <a:pt x="81" y="140"/>
                </a:lnTo>
                <a:lnTo>
                  <a:pt x="78" y="140"/>
                </a:lnTo>
                <a:lnTo>
                  <a:pt x="78" y="137"/>
                </a:lnTo>
                <a:lnTo>
                  <a:pt x="76" y="137"/>
                </a:lnTo>
                <a:lnTo>
                  <a:pt x="74" y="135"/>
                </a:lnTo>
                <a:lnTo>
                  <a:pt x="74" y="135"/>
                </a:lnTo>
                <a:lnTo>
                  <a:pt x="74" y="133"/>
                </a:lnTo>
                <a:lnTo>
                  <a:pt x="71" y="133"/>
                </a:lnTo>
                <a:lnTo>
                  <a:pt x="71" y="145"/>
                </a:lnTo>
                <a:lnTo>
                  <a:pt x="69" y="145"/>
                </a:lnTo>
                <a:lnTo>
                  <a:pt x="69" y="154"/>
                </a:lnTo>
                <a:lnTo>
                  <a:pt x="67" y="154"/>
                </a:lnTo>
                <a:lnTo>
                  <a:pt x="67" y="152"/>
                </a:lnTo>
                <a:lnTo>
                  <a:pt x="67" y="152"/>
                </a:lnTo>
                <a:lnTo>
                  <a:pt x="64" y="161"/>
                </a:lnTo>
                <a:lnTo>
                  <a:pt x="64" y="161"/>
                </a:lnTo>
                <a:lnTo>
                  <a:pt x="64" y="149"/>
                </a:lnTo>
                <a:lnTo>
                  <a:pt x="62" y="149"/>
                </a:lnTo>
                <a:lnTo>
                  <a:pt x="62" y="137"/>
                </a:lnTo>
                <a:lnTo>
                  <a:pt x="60" y="137"/>
                </a:lnTo>
                <a:lnTo>
                  <a:pt x="60" y="133"/>
                </a:lnTo>
                <a:lnTo>
                  <a:pt x="57" y="133"/>
                </a:lnTo>
                <a:lnTo>
                  <a:pt x="57" y="137"/>
                </a:lnTo>
                <a:lnTo>
                  <a:pt x="55" y="137"/>
                </a:lnTo>
                <a:lnTo>
                  <a:pt x="55" y="135"/>
                </a:lnTo>
                <a:lnTo>
                  <a:pt x="50" y="133"/>
                </a:lnTo>
                <a:lnTo>
                  <a:pt x="50" y="130"/>
                </a:lnTo>
                <a:lnTo>
                  <a:pt x="43" y="130"/>
                </a:lnTo>
                <a:lnTo>
                  <a:pt x="43" y="137"/>
                </a:lnTo>
                <a:lnTo>
                  <a:pt x="38" y="137"/>
                </a:lnTo>
                <a:lnTo>
                  <a:pt x="38" y="130"/>
                </a:lnTo>
                <a:lnTo>
                  <a:pt x="36" y="130"/>
                </a:lnTo>
                <a:lnTo>
                  <a:pt x="36" y="133"/>
                </a:lnTo>
                <a:lnTo>
                  <a:pt x="31" y="133"/>
                </a:lnTo>
                <a:lnTo>
                  <a:pt x="31" y="130"/>
                </a:lnTo>
                <a:lnTo>
                  <a:pt x="22" y="130"/>
                </a:lnTo>
                <a:lnTo>
                  <a:pt x="22" y="137"/>
                </a:lnTo>
                <a:lnTo>
                  <a:pt x="19" y="137"/>
                </a:lnTo>
                <a:lnTo>
                  <a:pt x="19" y="130"/>
                </a:lnTo>
                <a:lnTo>
                  <a:pt x="17" y="130"/>
                </a:lnTo>
                <a:lnTo>
                  <a:pt x="15" y="135"/>
                </a:lnTo>
                <a:lnTo>
                  <a:pt x="10" y="135"/>
                </a:lnTo>
                <a:lnTo>
                  <a:pt x="10" y="130"/>
                </a:lnTo>
                <a:lnTo>
                  <a:pt x="5" y="128"/>
                </a:lnTo>
                <a:lnTo>
                  <a:pt x="0" y="128"/>
                </a:lnTo>
                <a:lnTo>
                  <a:pt x="5" y="128"/>
                </a:lnTo>
                <a:lnTo>
                  <a:pt x="10" y="126"/>
                </a:lnTo>
                <a:lnTo>
                  <a:pt x="10" y="121"/>
                </a:lnTo>
                <a:lnTo>
                  <a:pt x="15" y="121"/>
                </a:lnTo>
                <a:lnTo>
                  <a:pt x="17" y="126"/>
                </a:lnTo>
                <a:lnTo>
                  <a:pt x="19" y="126"/>
                </a:lnTo>
                <a:lnTo>
                  <a:pt x="19" y="119"/>
                </a:lnTo>
                <a:lnTo>
                  <a:pt x="22" y="119"/>
                </a:lnTo>
                <a:lnTo>
                  <a:pt x="22" y="126"/>
                </a:lnTo>
                <a:lnTo>
                  <a:pt x="31" y="126"/>
                </a:lnTo>
                <a:lnTo>
                  <a:pt x="31" y="123"/>
                </a:lnTo>
                <a:lnTo>
                  <a:pt x="36" y="123"/>
                </a:lnTo>
                <a:lnTo>
                  <a:pt x="36" y="126"/>
                </a:lnTo>
                <a:lnTo>
                  <a:pt x="38" y="126"/>
                </a:lnTo>
                <a:lnTo>
                  <a:pt x="38" y="119"/>
                </a:lnTo>
                <a:lnTo>
                  <a:pt x="43" y="119"/>
                </a:lnTo>
                <a:lnTo>
                  <a:pt x="43" y="126"/>
                </a:lnTo>
                <a:lnTo>
                  <a:pt x="50" y="126"/>
                </a:lnTo>
                <a:lnTo>
                  <a:pt x="50" y="121"/>
                </a:lnTo>
                <a:lnTo>
                  <a:pt x="55" y="121"/>
                </a:lnTo>
                <a:lnTo>
                  <a:pt x="55" y="119"/>
                </a:lnTo>
                <a:lnTo>
                  <a:pt x="57" y="119"/>
                </a:lnTo>
                <a:lnTo>
                  <a:pt x="57" y="123"/>
                </a:lnTo>
                <a:lnTo>
                  <a:pt x="60" y="123"/>
                </a:lnTo>
                <a:lnTo>
                  <a:pt x="60" y="119"/>
                </a:lnTo>
                <a:lnTo>
                  <a:pt x="62" y="119"/>
                </a:lnTo>
                <a:lnTo>
                  <a:pt x="62" y="107"/>
                </a:lnTo>
                <a:lnTo>
                  <a:pt x="64" y="107"/>
                </a:lnTo>
                <a:lnTo>
                  <a:pt x="64" y="95"/>
                </a:lnTo>
                <a:lnTo>
                  <a:pt x="64" y="95"/>
                </a:lnTo>
                <a:lnTo>
                  <a:pt x="67" y="104"/>
                </a:lnTo>
                <a:lnTo>
                  <a:pt x="67" y="104"/>
                </a:lnTo>
                <a:lnTo>
                  <a:pt x="67" y="102"/>
                </a:lnTo>
                <a:lnTo>
                  <a:pt x="69" y="102"/>
                </a:lnTo>
                <a:lnTo>
                  <a:pt x="69" y="111"/>
                </a:lnTo>
                <a:lnTo>
                  <a:pt x="71" y="111"/>
                </a:lnTo>
                <a:lnTo>
                  <a:pt x="71" y="123"/>
                </a:lnTo>
                <a:lnTo>
                  <a:pt x="74" y="123"/>
                </a:lnTo>
                <a:lnTo>
                  <a:pt x="74" y="121"/>
                </a:lnTo>
                <a:lnTo>
                  <a:pt x="74" y="121"/>
                </a:lnTo>
                <a:lnTo>
                  <a:pt x="76" y="119"/>
                </a:lnTo>
                <a:lnTo>
                  <a:pt x="78" y="119"/>
                </a:lnTo>
                <a:lnTo>
                  <a:pt x="78" y="116"/>
                </a:lnTo>
                <a:lnTo>
                  <a:pt x="81" y="116"/>
                </a:lnTo>
                <a:lnTo>
                  <a:pt x="81" y="114"/>
                </a:lnTo>
                <a:lnTo>
                  <a:pt x="83" y="114"/>
                </a:lnTo>
                <a:lnTo>
                  <a:pt x="83" y="119"/>
                </a:lnTo>
                <a:lnTo>
                  <a:pt x="86" y="119"/>
                </a:lnTo>
                <a:lnTo>
                  <a:pt x="86" y="121"/>
                </a:lnTo>
                <a:lnTo>
                  <a:pt x="88" y="121"/>
                </a:lnTo>
                <a:lnTo>
                  <a:pt x="88" y="90"/>
                </a:lnTo>
                <a:lnTo>
                  <a:pt x="88" y="90"/>
                </a:lnTo>
                <a:lnTo>
                  <a:pt x="88" y="85"/>
                </a:lnTo>
                <a:lnTo>
                  <a:pt x="90" y="85"/>
                </a:lnTo>
                <a:lnTo>
                  <a:pt x="90" y="95"/>
                </a:lnTo>
                <a:lnTo>
                  <a:pt x="93" y="95"/>
                </a:lnTo>
                <a:lnTo>
                  <a:pt x="90" y="104"/>
                </a:lnTo>
                <a:lnTo>
                  <a:pt x="93" y="104"/>
                </a:lnTo>
                <a:lnTo>
                  <a:pt x="93" y="100"/>
                </a:lnTo>
                <a:lnTo>
                  <a:pt x="97" y="100"/>
                </a:lnTo>
                <a:lnTo>
                  <a:pt x="97" y="102"/>
                </a:lnTo>
                <a:lnTo>
                  <a:pt x="97" y="102"/>
                </a:lnTo>
                <a:lnTo>
                  <a:pt x="97" y="107"/>
                </a:lnTo>
                <a:lnTo>
                  <a:pt x="100" y="107"/>
                </a:lnTo>
                <a:lnTo>
                  <a:pt x="100" y="50"/>
                </a:lnTo>
                <a:lnTo>
                  <a:pt x="100" y="50"/>
                </a:lnTo>
                <a:lnTo>
                  <a:pt x="100" y="0"/>
                </a:lnTo>
                <a:lnTo>
                  <a:pt x="102" y="0"/>
                </a:lnTo>
                <a:lnTo>
                  <a:pt x="102" y="5"/>
                </a:lnTo>
                <a:lnTo>
                  <a:pt x="105" y="5"/>
                </a:lnTo>
                <a:lnTo>
                  <a:pt x="105" y="17"/>
                </a:lnTo>
                <a:lnTo>
                  <a:pt x="105" y="17"/>
                </a:lnTo>
                <a:lnTo>
                  <a:pt x="105" y="62"/>
                </a:lnTo>
                <a:lnTo>
                  <a:pt x="105" y="62"/>
                </a:lnTo>
                <a:lnTo>
                  <a:pt x="105" y="71"/>
                </a:lnTo>
                <a:lnTo>
                  <a:pt x="107" y="71"/>
                </a:lnTo>
                <a:lnTo>
                  <a:pt x="107" y="55"/>
                </a:lnTo>
                <a:lnTo>
                  <a:pt x="107" y="55"/>
                </a:lnTo>
                <a:lnTo>
                  <a:pt x="107" y="12"/>
                </a:lnTo>
                <a:lnTo>
                  <a:pt x="109" y="12"/>
                </a:lnTo>
                <a:lnTo>
                  <a:pt x="109" y="17"/>
                </a:lnTo>
                <a:lnTo>
                  <a:pt x="109" y="17"/>
                </a:lnTo>
                <a:lnTo>
                  <a:pt x="109" y="33"/>
                </a:lnTo>
                <a:lnTo>
                  <a:pt x="112" y="33"/>
                </a:lnTo>
                <a:lnTo>
                  <a:pt x="112" y="19"/>
                </a:lnTo>
                <a:lnTo>
                  <a:pt x="114" y="19"/>
                </a:lnTo>
                <a:lnTo>
                  <a:pt x="114" y="62"/>
                </a:lnTo>
                <a:lnTo>
                  <a:pt x="114" y="62"/>
                </a:lnTo>
                <a:lnTo>
                  <a:pt x="114" y="109"/>
                </a:lnTo>
                <a:lnTo>
                  <a:pt x="116" y="109"/>
                </a:lnTo>
                <a:lnTo>
                  <a:pt x="116" y="81"/>
                </a:lnTo>
                <a:lnTo>
                  <a:pt x="116" y="81"/>
                </a:lnTo>
                <a:lnTo>
                  <a:pt x="116" y="78"/>
                </a:lnTo>
                <a:lnTo>
                  <a:pt x="119" y="78"/>
                </a:lnTo>
                <a:lnTo>
                  <a:pt x="119" y="85"/>
                </a:lnTo>
                <a:lnTo>
                  <a:pt x="121" y="85"/>
                </a:lnTo>
                <a:lnTo>
                  <a:pt x="121" y="95"/>
                </a:lnTo>
                <a:lnTo>
                  <a:pt x="121" y="95"/>
                </a:lnTo>
                <a:lnTo>
                  <a:pt x="121" y="100"/>
                </a:lnTo>
                <a:lnTo>
                  <a:pt x="123" y="100"/>
                </a:lnTo>
                <a:lnTo>
                  <a:pt x="123" y="102"/>
                </a:lnTo>
                <a:lnTo>
                  <a:pt x="126" y="102"/>
                </a:lnTo>
                <a:lnTo>
                  <a:pt x="128" y="97"/>
                </a:lnTo>
                <a:lnTo>
                  <a:pt x="128" y="97"/>
                </a:lnTo>
                <a:lnTo>
                  <a:pt x="128" y="104"/>
                </a:lnTo>
                <a:lnTo>
                  <a:pt x="131" y="104"/>
                </a:lnTo>
                <a:lnTo>
                  <a:pt x="131" y="100"/>
                </a:lnTo>
                <a:lnTo>
                  <a:pt x="133" y="100"/>
                </a:lnTo>
                <a:lnTo>
                  <a:pt x="133" y="93"/>
                </a:lnTo>
                <a:lnTo>
                  <a:pt x="135" y="93"/>
                </a:lnTo>
                <a:lnTo>
                  <a:pt x="135" y="85"/>
                </a:lnTo>
                <a:lnTo>
                  <a:pt x="135" y="85"/>
                </a:lnTo>
                <a:lnTo>
                  <a:pt x="135" y="93"/>
                </a:lnTo>
                <a:lnTo>
                  <a:pt x="138" y="93"/>
                </a:lnTo>
                <a:lnTo>
                  <a:pt x="138" y="97"/>
                </a:lnTo>
                <a:lnTo>
                  <a:pt x="138" y="100"/>
                </a:lnTo>
                <a:lnTo>
                  <a:pt x="138" y="111"/>
                </a:lnTo>
                <a:lnTo>
                  <a:pt x="140" y="111"/>
                </a:lnTo>
                <a:lnTo>
                  <a:pt x="140" y="100"/>
                </a:lnTo>
                <a:lnTo>
                  <a:pt x="142" y="100"/>
                </a:lnTo>
                <a:lnTo>
                  <a:pt x="142" y="97"/>
                </a:lnTo>
                <a:lnTo>
                  <a:pt x="145" y="97"/>
                </a:lnTo>
                <a:lnTo>
                  <a:pt x="145" y="90"/>
                </a:lnTo>
                <a:lnTo>
                  <a:pt x="147" y="90"/>
                </a:lnTo>
                <a:lnTo>
                  <a:pt x="147" y="102"/>
                </a:lnTo>
                <a:lnTo>
                  <a:pt x="149" y="102"/>
                </a:lnTo>
                <a:lnTo>
                  <a:pt x="149" y="111"/>
                </a:lnTo>
                <a:lnTo>
                  <a:pt x="149" y="111"/>
                </a:lnTo>
                <a:lnTo>
                  <a:pt x="149" y="109"/>
                </a:lnTo>
                <a:lnTo>
                  <a:pt x="152" y="109"/>
                </a:lnTo>
                <a:lnTo>
                  <a:pt x="152" y="95"/>
                </a:lnTo>
                <a:lnTo>
                  <a:pt x="152" y="95"/>
                </a:lnTo>
                <a:lnTo>
                  <a:pt x="152" y="81"/>
                </a:lnTo>
                <a:lnTo>
                  <a:pt x="154" y="81"/>
                </a:lnTo>
                <a:lnTo>
                  <a:pt x="154" y="76"/>
                </a:lnTo>
                <a:lnTo>
                  <a:pt x="154" y="76"/>
                </a:lnTo>
                <a:lnTo>
                  <a:pt x="154" y="93"/>
                </a:lnTo>
                <a:lnTo>
                  <a:pt x="157" y="93"/>
                </a:lnTo>
                <a:lnTo>
                  <a:pt x="157" y="109"/>
                </a:lnTo>
                <a:lnTo>
                  <a:pt x="157" y="109"/>
                </a:lnTo>
                <a:lnTo>
                  <a:pt x="157" y="97"/>
                </a:lnTo>
                <a:lnTo>
                  <a:pt x="159" y="97"/>
                </a:lnTo>
                <a:lnTo>
                  <a:pt x="159" y="102"/>
                </a:lnTo>
                <a:lnTo>
                  <a:pt x="159" y="107"/>
                </a:lnTo>
                <a:lnTo>
                  <a:pt x="161" y="107"/>
                </a:lnTo>
                <a:lnTo>
                  <a:pt x="161" y="95"/>
                </a:lnTo>
                <a:lnTo>
                  <a:pt x="164" y="95"/>
                </a:lnTo>
                <a:lnTo>
                  <a:pt x="164" y="62"/>
                </a:lnTo>
                <a:lnTo>
                  <a:pt x="164" y="62"/>
                </a:lnTo>
                <a:lnTo>
                  <a:pt x="164" y="24"/>
                </a:lnTo>
                <a:lnTo>
                  <a:pt x="166" y="24"/>
                </a:lnTo>
                <a:lnTo>
                  <a:pt x="166" y="29"/>
                </a:lnTo>
                <a:lnTo>
                  <a:pt x="168" y="29"/>
                </a:lnTo>
                <a:lnTo>
                  <a:pt x="168" y="50"/>
                </a:lnTo>
                <a:lnTo>
                  <a:pt x="168" y="50"/>
                </a:lnTo>
                <a:lnTo>
                  <a:pt x="168" y="76"/>
                </a:lnTo>
                <a:lnTo>
                  <a:pt x="171" y="76"/>
                </a:lnTo>
                <a:lnTo>
                  <a:pt x="171" y="66"/>
                </a:lnTo>
                <a:lnTo>
                  <a:pt x="171" y="66"/>
                </a:lnTo>
                <a:lnTo>
                  <a:pt x="171" y="43"/>
                </a:lnTo>
                <a:lnTo>
                  <a:pt x="173" y="43"/>
                </a:lnTo>
                <a:lnTo>
                  <a:pt x="173" y="48"/>
                </a:lnTo>
                <a:lnTo>
                  <a:pt x="173" y="48"/>
                </a:lnTo>
                <a:lnTo>
                  <a:pt x="173" y="62"/>
                </a:lnTo>
                <a:lnTo>
                  <a:pt x="175" y="62"/>
                </a:lnTo>
                <a:lnTo>
                  <a:pt x="175" y="74"/>
                </a:lnTo>
                <a:lnTo>
                  <a:pt x="178" y="74"/>
                </a:lnTo>
                <a:lnTo>
                  <a:pt x="178" y="90"/>
                </a:lnTo>
                <a:lnTo>
                  <a:pt x="178" y="90"/>
                </a:lnTo>
                <a:lnTo>
                  <a:pt x="178" y="107"/>
                </a:lnTo>
                <a:lnTo>
                  <a:pt x="180" y="107"/>
                </a:lnTo>
                <a:lnTo>
                  <a:pt x="180" y="97"/>
                </a:lnTo>
                <a:lnTo>
                  <a:pt x="180" y="97"/>
                </a:lnTo>
                <a:lnTo>
                  <a:pt x="180" y="88"/>
                </a:lnTo>
                <a:lnTo>
                  <a:pt x="183" y="88"/>
                </a:lnTo>
                <a:lnTo>
                  <a:pt x="183" y="83"/>
                </a:lnTo>
                <a:lnTo>
                  <a:pt x="185" y="83"/>
                </a:lnTo>
                <a:lnTo>
                  <a:pt x="185" y="88"/>
                </a:lnTo>
                <a:lnTo>
                  <a:pt x="185" y="88"/>
                </a:lnTo>
                <a:lnTo>
                  <a:pt x="185" y="102"/>
                </a:lnTo>
                <a:lnTo>
                  <a:pt x="187" y="102"/>
                </a:lnTo>
                <a:lnTo>
                  <a:pt x="187" y="116"/>
                </a:lnTo>
                <a:lnTo>
                  <a:pt x="187" y="116"/>
                </a:lnTo>
                <a:lnTo>
                  <a:pt x="187" y="111"/>
                </a:lnTo>
                <a:lnTo>
                  <a:pt x="190" y="109"/>
                </a:lnTo>
                <a:lnTo>
                  <a:pt x="190" y="116"/>
                </a:lnTo>
                <a:lnTo>
                  <a:pt x="192" y="116"/>
                </a:lnTo>
                <a:lnTo>
                  <a:pt x="192" y="111"/>
                </a:lnTo>
                <a:lnTo>
                  <a:pt x="194" y="111"/>
                </a:lnTo>
                <a:lnTo>
                  <a:pt x="194" y="109"/>
                </a:lnTo>
                <a:lnTo>
                  <a:pt x="197" y="109"/>
                </a:lnTo>
                <a:lnTo>
                  <a:pt x="197" y="102"/>
                </a:lnTo>
                <a:lnTo>
                  <a:pt x="197" y="102"/>
                </a:lnTo>
                <a:lnTo>
                  <a:pt x="197" y="95"/>
                </a:lnTo>
                <a:lnTo>
                  <a:pt x="199" y="95"/>
                </a:lnTo>
                <a:lnTo>
                  <a:pt x="199" y="100"/>
                </a:lnTo>
                <a:lnTo>
                  <a:pt x="201" y="100"/>
                </a:lnTo>
                <a:lnTo>
                  <a:pt x="201" y="109"/>
                </a:lnTo>
                <a:lnTo>
                  <a:pt x="204" y="109"/>
                </a:lnTo>
                <a:lnTo>
                  <a:pt x="204" y="102"/>
                </a:lnTo>
                <a:lnTo>
                  <a:pt x="206" y="102"/>
                </a:lnTo>
                <a:lnTo>
                  <a:pt x="206" y="90"/>
                </a:lnTo>
                <a:lnTo>
                  <a:pt x="209" y="90"/>
                </a:lnTo>
                <a:lnTo>
                  <a:pt x="209" y="95"/>
                </a:lnTo>
                <a:lnTo>
                  <a:pt x="211" y="95"/>
                </a:lnTo>
                <a:lnTo>
                  <a:pt x="211" y="102"/>
                </a:lnTo>
                <a:lnTo>
                  <a:pt x="213" y="104"/>
                </a:lnTo>
                <a:lnTo>
                  <a:pt x="213" y="100"/>
                </a:lnTo>
                <a:lnTo>
                  <a:pt x="213" y="100"/>
                </a:lnTo>
                <a:lnTo>
                  <a:pt x="213" y="95"/>
                </a:lnTo>
                <a:lnTo>
                  <a:pt x="216" y="95"/>
                </a:lnTo>
                <a:lnTo>
                  <a:pt x="213" y="90"/>
                </a:lnTo>
                <a:lnTo>
                  <a:pt x="216" y="90"/>
                </a:lnTo>
                <a:lnTo>
                  <a:pt x="216" y="85"/>
                </a:lnTo>
                <a:lnTo>
                  <a:pt x="218" y="85"/>
                </a:lnTo>
                <a:lnTo>
                  <a:pt x="218" y="95"/>
                </a:lnTo>
                <a:lnTo>
                  <a:pt x="220" y="95"/>
                </a:lnTo>
                <a:lnTo>
                  <a:pt x="220" y="104"/>
                </a:lnTo>
                <a:lnTo>
                  <a:pt x="220" y="104"/>
                </a:lnTo>
                <a:lnTo>
                  <a:pt x="220" y="100"/>
                </a:lnTo>
                <a:lnTo>
                  <a:pt x="223" y="100"/>
                </a:lnTo>
                <a:lnTo>
                  <a:pt x="223" y="109"/>
                </a:lnTo>
                <a:lnTo>
                  <a:pt x="225" y="109"/>
                </a:lnTo>
                <a:lnTo>
                  <a:pt x="225" y="100"/>
                </a:lnTo>
                <a:lnTo>
                  <a:pt x="227" y="100"/>
                </a:lnTo>
                <a:lnTo>
                  <a:pt x="227" y="90"/>
                </a:lnTo>
                <a:lnTo>
                  <a:pt x="227" y="90"/>
                </a:lnTo>
                <a:lnTo>
                  <a:pt x="227" y="66"/>
                </a:lnTo>
                <a:lnTo>
                  <a:pt x="230" y="66"/>
                </a:lnTo>
                <a:lnTo>
                  <a:pt x="230" y="50"/>
                </a:lnTo>
                <a:lnTo>
                  <a:pt x="230" y="50"/>
                </a:lnTo>
                <a:lnTo>
                  <a:pt x="230" y="57"/>
                </a:lnTo>
                <a:lnTo>
                  <a:pt x="232" y="57"/>
                </a:lnTo>
                <a:lnTo>
                  <a:pt x="232" y="81"/>
                </a:lnTo>
                <a:lnTo>
                  <a:pt x="232" y="81"/>
                </a:lnTo>
                <a:lnTo>
                  <a:pt x="232" y="95"/>
                </a:lnTo>
                <a:lnTo>
                  <a:pt x="235" y="95"/>
                </a:lnTo>
                <a:lnTo>
                  <a:pt x="235" y="85"/>
                </a:lnTo>
                <a:lnTo>
                  <a:pt x="235" y="85"/>
                </a:lnTo>
                <a:lnTo>
                  <a:pt x="235" y="76"/>
                </a:lnTo>
                <a:lnTo>
                  <a:pt x="237" y="74"/>
                </a:lnTo>
                <a:lnTo>
                  <a:pt x="237" y="57"/>
                </a:lnTo>
                <a:lnTo>
                  <a:pt x="237" y="57"/>
                </a:lnTo>
                <a:lnTo>
                  <a:pt x="237" y="66"/>
                </a:lnTo>
                <a:lnTo>
                  <a:pt x="239" y="66"/>
                </a:lnTo>
                <a:lnTo>
                  <a:pt x="239" y="62"/>
                </a:lnTo>
                <a:lnTo>
                  <a:pt x="242" y="62"/>
                </a:lnTo>
                <a:lnTo>
                  <a:pt x="242" y="83"/>
                </a:lnTo>
                <a:lnTo>
                  <a:pt x="242" y="83"/>
                </a:lnTo>
                <a:lnTo>
                  <a:pt x="242" y="114"/>
                </a:lnTo>
                <a:lnTo>
                  <a:pt x="244" y="114"/>
                </a:lnTo>
                <a:lnTo>
                  <a:pt x="244" y="107"/>
                </a:lnTo>
                <a:lnTo>
                  <a:pt x="244" y="107"/>
                </a:lnTo>
                <a:lnTo>
                  <a:pt x="244" y="100"/>
                </a:lnTo>
                <a:lnTo>
                  <a:pt x="246" y="100"/>
                </a:lnTo>
                <a:lnTo>
                  <a:pt x="246" y="104"/>
                </a:lnTo>
                <a:lnTo>
                  <a:pt x="249" y="104"/>
                </a:lnTo>
                <a:lnTo>
                  <a:pt x="249" y="109"/>
                </a:lnTo>
                <a:lnTo>
                  <a:pt x="249" y="109"/>
                </a:lnTo>
                <a:lnTo>
                  <a:pt x="251" y="114"/>
                </a:lnTo>
                <a:lnTo>
                  <a:pt x="254" y="114"/>
                </a:lnTo>
                <a:lnTo>
                  <a:pt x="254" y="111"/>
                </a:lnTo>
                <a:lnTo>
                  <a:pt x="254" y="111"/>
                </a:lnTo>
                <a:lnTo>
                  <a:pt x="254" y="102"/>
                </a:lnTo>
                <a:lnTo>
                  <a:pt x="256" y="102"/>
                </a:lnTo>
                <a:lnTo>
                  <a:pt x="256" y="104"/>
                </a:lnTo>
                <a:lnTo>
                  <a:pt x="258" y="104"/>
                </a:lnTo>
                <a:lnTo>
                  <a:pt x="258" y="95"/>
                </a:lnTo>
                <a:lnTo>
                  <a:pt x="261" y="95"/>
                </a:lnTo>
                <a:lnTo>
                  <a:pt x="261" y="107"/>
                </a:lnTo>
                <a:lnTo>
                  <a:pt x="261" y="107"/>
                </a:lnTo>
                <a:lnTo>
                  <a:pt x="261" y="119"/>
                </a:lnTo>
                <a:lnTo>
                  <a:pt x="263" y="119"/>
                </a:lnTo>
                <a:lnTo>
                  <a:pt x="263" y="123"/>
                </a:lnTo>
                <a:lnTo>
                  <a:pt x="265" y="123"/>
                </a:lnTo>
                <a:lnTo>
                  <a:pt x="265" y="119"/>
                </a:lnTo>
                <a:lnTo>
                  <a:pt x="268" y="119"/>
                </a:lnTo>
                <a:lnTo>
                  <a:pt x="268" y="121"/>
                </a:lnTo>
                <a:lnTo>
                  <a:pt x="275" y="121"/>
                </a:lnTo>
                <a:lnTo>
                  <a:pt x="275" y="126"/>
                </a:lnTo>
                <a:lnTo>
                  <a:pt x="280" y="126"/>
                </a:lnTo>
                <a:lnTo>
                  <a:pt x="280" y="119"/>
                </a:lnTo>
                <a:lnTo>
                  <a:pt x="284" y="119"/>
                </a:lnTo>
                <a:lnTo>
                  <a:pt x="284" y="126"/>
                </a:lnTo>
                <a:lnTo>
                  <a:pt x="287" y="126"/>
                </a:lnTo>
                <a:lnTo>
                  <a:pt x="287" y="123"/>
                </a:lnTo>
                <a:lnTo>
                  <a:pt x="291" y="123"/>
                </a:lnTo>
                <a:lnTo>
                  <a:pt x="291" y="126"/>
                </a:lnTo>
                <a:lnTo>
                  <a:pt x="298" y="128"/>
                </a:lnTo>
                <a:lnTo>
                  <a:pt x="291" y="130"/>
                </a:lnTo>
                <a:close/>
              </a:path>
            </a:pathLst>
          </a:custGeom>
          <a:solidFill>
            <a:srgbClr val="001489"/>
          </a:solidFill>
          <a:ln>
            <a:solidFill>
              <a:srgbClr val="001489"/>
            </a:solidFill>
          </a:ln>
        </p:spPr>
        <p:txBody>
          <a:bodyPr vert="horz" wrap="square" lIns="91440" tIns="45720" rIns="91440" bIns="45720" numCol="1" anchor="t" anchorCtr="0" compatLnSpc="1">
            <a:prstTxWarp prst="textNoShape">
              <a:avLst/>
            </a:prstTxWarp>
          </a:bodyPr>
          <a:lstStyle/>
          <a:p>
            <a:endParaRPr lang="en-US"/>
          </a:p>
        </p:txBody>
      </p:sp>
      <p:sp>
        <p:nvSpPr>
          <p:cNvPr id="20" name="Equal 19">
            <a:extLst>
              <a:ext uri="{FF2B5EF4-FFF2-40B4-BE49-F238E27FC236}">
                <a16:creationId xmlns:a16="http://schemas.microsoft.com/office/drawing/2014/main" id="{38A51688-B843-7016-671B-E09111C3DA45}"/>
              </a:ext>
            </a:extLst>
          </p:cNvPr>
          <p:cNvSpPr/>
          <p:nvPr/>
        </p:nvSpPr>
        <p:spPr>
          <a:xfrm>
            <a:off x="5191252" y="2699364"/>
            <a:ext cx="1796871" cy="1071446"/>
          </a:xfrm>
          <a:prstGeom prst="mathEqual">
            <a:avLst/>
          </a:prstGeom>
          <a:solidFill>
            <a:schemeClr val="tx1"/>
          </a:solidFill>
          <a:ln>
            <a:solidFill>
              <a:srgbClr val="0033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020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493" fill="hold"/>
                                        <p:tgtEl>
                                          <p:spTgt spid="11"/>
                                        </p:tgtEl>
                                      </p:cBhvr>
                                    </p:cmd>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66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697">
                <p:cTn id="57" fill="hold" display="0">
                  <p:stCondLst>
                    <p:cond delay="indefinite"/>
                  </p:stCondLst>
                  <p:endCondLst>
                    <p:cond evt="onStopAudio" delay="0">
                      <p:tgtEl>
                        <p:sldTgt/>
                      </p:tgtEl>
                    </p:cond>
                  </p:endCondLst>
                </p:cTn>
                <p:tgtEl>
                  <p:spTgt spid="11"/>
                </p:tgtEl>
              </p:cMediaNode>
            </p:audio>
            <p:audio>
              <p:cMediaNode vol="100000">
                <p:cTn id="58" fill="hold" display="0">
                  <p:stCondLst>
                    <p:cond delay="indefinite"/>
                  </p:stCondLst>
                  <p:endCondLst>
                    <p:cond evt="onStopAudio" delay="0">
                      <p:tgtEl>
                        <p:sldTgt/>
                      </p:tgtEl>
                    </p:cond>
                  </p:endCondLst>
                </p:cTn>
                <p:tgtEl>
                  <p:spTgt spid="12"/>
                </p:tgtEl>
              </p:cMediaNode>
            </p:audio>
          </p:childTnLst>
        </p:cTn>
      </p:par>
    </p:tnLst>
    <p:bldLst>
      <p:bldP spid="4" grpId="0" animBg="1"/>
      <p:bldP spid="16" grpId="0" animBg="1"/>
      <p:bldP spid="3" grpId="0" animBg="1"/>
      <p:bldP spid="7" grpId="0" animBg="1"/>
      <p:bldP spid="8" grpId="0" animBg="1"/>
      <p:bldP spid="10" grpId="0" animBg="1"/>
      <p:bldP spid="14" grpId="0" animBg="1"/>
      <p:bldP spid="17" grpId="0" animBg="1"/>
      <p:bldP spid="18"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9DF6B-793E-D7E2-311F-2B30EEF65F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857069-E1EF-D176-2C48-97F60EAFCFD5}"/>
              </a:ext>
            </a:extLst>
          </p:cNvPr>
          <p:cNvSpPr txBox="1"/>
          <p:nvPr/>
        </p:nvSpPr>
        <p:spPr>
          <a:xfrm>
            <a:off x="1306884" y="1039211"/>
            <a:ext cx="2968375" cy="707886"/>
          </a:xfrm>
          <a:prstGeom prst="rect">
            <a:avLst/>
          </a:prstGeom>
          <a:solidFill>
            <a:schemeClr val="bg1">
              <a:lumMod val="75000"/>
            </a:schemeClr>
          </a:solidFill>
          <a:ln>
            <a:solidFill>
              <a:srgbClr val="0033AD"/>
            </a:solidFill>
          </a:ln>
        </p:spPr>
        <p:txBody>
          <a:bodyPr wrap="square" rtlCol="0">
            <a:spAutoFit/>
          </a:bodyPr>
          <a:lstStyle/>
          <a:p>
            <a:pPr algn="ctr"/>
            <a:r>
              <a:rPr lang="en-US" sz="2000" b="1" dirty="0"/>
              <a:t>Energetic Masking </a:t>
            </a:r>
          </a:p>
          <a:p>
            <a:pPr algn="ctr"/>
            <a:r>
              <a:rPr lang="en-US" sz="2000" b="1" dirty="0"/>
              <a:t>(EM)</a:t>
            </a:r>
          </a:p>
        </p:txBody>
      </p:sp>
      <p:sp>
        <p:nvSpPr>
          <p:cNvPr id="2" name="Title 1">
            <a:extLst>
              <a:ext uri="{FF2B5EF4-FFF2-40B4-BE49-F238E27FC236}">
                <a16:creationId xmlns:a16="http://schemas.microsoft.com/office/drawing/2014/main" id="{3693D9B7-FAE6-2898-8C5B-BB45F90FD2A5}"/>
              </a:ext>
            </a:extLst>
          </p:cNvPr>
          <p:cNvSpPr txBox="1">
            <a:spLocks/>
          </p:cNvSpPr>
          <p:nvPr/>
        </p:nvSpPr>
        <p:spPr>
          <a:xfrm>
            <a:off x="1671810" y="131466"/>
            <a:ext cx="8848377" cy="560159"/>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800" dirty="0"/>
              <a:t>Background </a:t>
            </a:r>
            <a:r>
              <a:rPr lang="en-US" sz="2800" dirty="0">
                <a:sym typeface="Wingdings" pitchFamily="2" charset="2"/>
              </a:rPr>
              <a:t> Listening in Adverse Acoustic Environments</a:t>
            </a:r>
            <a:endParaRPr lang="en-US" sz="2800" dirty="0"/>
          </a:p>
        </p:txBody>
      </p:sp>
      <p:sp>
        <p:nvSpPr>
          <p:cNvPr id="5" name="TextBox 4">
            <a:extLst>
              <a:ext uri="{FF2B5EF4-FFF2-40B4-BE49-F238E27FC236}">
                <a16:creationId xmlns:a16="http://schemas.microsoft.com/office/drawing/2014/main" id="{C2D8981E-17A7-9068-23B7-EB8E8B34F49B}"/>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6" name="Picture 5" descr="Text&#10;&#10;Description automatically generated with medium confidence">
            <a:extLst>
              <a:ext uri="{FF2B5EF4-FFF2-40B4-BE49-F238E27FC236}">
                <a16:creationId xmlns:a16="http://schemas.microsoft.com/office/drawing/2014/main" id="{87214985-9012-B789-B717-F39B12FF3B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9" name="Picture 8" descr="Logo, company name&#10;&#10;Description automatically generated">
            <a:extLst>
              <a:ext uri="{FF2B5EF4-FFF2-40B4-BE49-F238E27FC236}">
                <a16:creationId xmlns:a16="http://schemas.microsoft.com/office/drawing/2014/main" id="{FA3B6839-3893-B51F-69EB-1453C912C95F}"/>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13" name="Picture 12" descr="A picture containing text, bench, fence, outdoor&#10;&#10;Description automatically generated">
            <a:extLst>
              <a:ext uri="{FF2B5EF4-FFF2-40B4-BE49-F238E27FC236}">
                <a16:creationId xmlns:a16="http://schemas.microsoft.com/office/drawing/2014/main" id="{F227D28D-74F3-1A32-2E19-C8DDFF19D174}"/>
              </a:ext>
            </a:extLst>
          </p:cNvPr>
          <p:cNvPicPr>
            <a:picLocks noChangeAspect="1"/>
          </p:cNvPicPr>
          <p:nvPr/>
        </p:nvPicPr>
        <p:blipFill rotWithShape="1">
          <a:blip r:embed="rId5">
            <a:extLst>
              <a:ext uri="{28A0092B-C50C-407E-A947-70E740481C1C}">
                <a14:useLocalDpi xmlns:a14="http://schemas.microsoft.com/office/drawing/2010/main" val="0"/>
              </a:ext>
            </a:extLst>
          </a:blip>
          <a:srcRect l="1485" r="2602"/>
          <a:stretch/>
        </p:blipFill>
        <p:spPr>
          <a:xfrm>
            <a:off x="469179" y="1896914"/>
            <a:ext cx="4643786" cy="3252004"/>
          </a:xfrm>
          <a:prstGeom prst="rect">
            <a:avLst/>
          </a:prstGeom>
        </p:spPr>
      </p:pic>
      <p:pic>
        <p:nvPicPr>
          <p:cNvPr id="18" name="Picture 17" descr="A picture containing bench, sitting, outdoor, window blind&#10;&#10;Description automatically generated">
            <a:extLst>
              <a:ext uri="{FF2B5EF4-FFF2-40B4-BE49-F238E27FC236}">
                <a16:creationId xmlns:a16="http://schemas.microsoft.com/office/drawing/2014/main" id="{4DF21C26-E8B4-E68C-E9D2-DBE4BC742E96}"/>
              </a:ext>
            </a:extLst>
          </p:cNvPr>
          <p:cNvPicPr>
            <a:picLocks noChangeAspect="1"/>
          </p:cNvPicPr>
          <p:nvPr/>
        </p:nvPicPr>
        <p:blipFill rotWithShape="1">
          <a:blip r:embed="rId6">
            <a:extLst>
              <a:ext uri="{28A0092B-C50C-407E-A947-70E740481C1C}">
                <a14:useLocalDpi xmlns:a14="http://schemas.microsoft.com/office/drawing/2010/main" val="0"/>
              </a:ext>
            </a:extLst>
          </a:blip>
          <a:srcRect l="2022" t="1675" r="1574"/>
          <a:stretch/>
        </p:blipFill>
        <p:spPr>
          <a:xfrm>
            <a:off x="7812061" y="1971428"/>
            <a:ext cx="4211309" cy="3177489"/>
          </a:xfrm>
          <a:prstGeom prst="rect">
            <a:avLst/>
          </a:prstGeom>
        </p:spPr>
      </p:pic>
      <p:sp>
        <p:nvSpPr>
          <p:cNvPr id="19" name="Right Arrow 18">
            <a:extLst>
              <a:ext uri="{FF2B5EF4-FFF2-40B4-BE49-F238E27FC236}">
                <a16:creationId xmlns:a16="http://schemas.microsoft.com/office/drawing/2014/main" id="{2B7F1E8C-1D80-02F2-A68F-4C6BBE5CF81A}"/>
              </a:ext>
            </a:extLst>
          </p:cNvPr>
          <p:cNvSpPr/>
          <p:nvPr/>
        </p:nvSpPr>
        <p:spPr>
          <a:xfrm>
            <a:off x="5873908" y="3316990"/>
            <a:ext cx="1170375" cy="660616"/>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Brain in head outline">
            <a:extLst>
              <a:ext uri="{FF2B5EF4-FFF2-40B4-BE49-F238E27FC236}">
                <a16:creationId xmlns:a16="http://schemas.microsoft.com/office/drawing/2014/main" id="{2162F0C6-6A67-EFFA-F047-A47971AD62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18061" y="2127644"/>
            <a:ext cx="1090583" cy="1090583"/>
          </a:xfrm>
          <a:prstGeom prst="rect">
            <a:avLst/>
          </a:prstGeom>
        </p:spPr>
      </p:pic>
      <p:grpSp>
        <p:nvGrpSpPr>
          <p:cNvPr id="7" name="Group 6">
            <a:extLst>
              <a:ext uri="{FF2B5EF4-FFF2-40B4-BE49-F238E27FC236}">
                <a16:creationId xmlns:a16="http://schemas.microsoft.com/office/drawing/2014/main" id="{59D92790-24D4-913E-FAC4-1088ABDCA443}"/>
              </a:ext>
            </a:extLst>
          </p:cNvPr>
          <p:cNvGrpSpPr/>
          <p:nvPr/>
        </p:nvGrpSpPr>
        <p:grpSpPr>
          <a:xfrm>
            <a:off x="5280200" y="2179486"/>
            <a:ext cx="667929" cy="986900"/>
            <a:chOff x="5761401" y="3525321"/>
            <a:chExt cx="210369" cy="328780"/>
          </a:xfrm>
          <a:solidFill>
            <a:srgbClr val="001489"/>
          </a:solidFill>
        </p:grpSpPr>
        <p:sp>
          <p:nvSpPr>
            <p:cNvPr id="8" name="Freeform 157">
              <a:extLst>
                <a:ext uri="{FF2B5EF4-FFF2-40B4-BE49-F238E27FC236}">
                  <a16:creationId xmlns:a16="http://schemas.microsoft.com/office/drawing/2014/main" id="{343ECB08-B052-0ACE-2DE0-798A57806C1A}"/>
                </a:ext>
              </a:extLst>
            </p:cNvPr>
            <p:cNvSpPr>
              <a:spLocks/>
            </p:cNvSpPr>
            <p:nvPr/>
          </p:nvSpPr>
          <p:spPr bwMode="auto">
            <a:xfrm>
              <a:off x="5761401" y="3525321"/>
              <a:ext cx="210369" cy="328780"/>
            </a:xfrm>
            <a:custGeom>
              <a:avLst/>
              <a:gdLst>
                <a:gd name="T0" fmla="*/ 83 w 85"/>
                <a:gd name="T1" fmla="*/ 33 h 133"/>
                <a:gd name="T2" fmla="*/ 64 w 85"/>
                <a:gd name="T3" fmla="*/ 10 h 133"/>
                <a:gd name="T4" fmla="*/ 19 w 85"/>
                <a:gd name="T5" fmla="*/ 13 h 133"/>
                <a:gd name="T6" fmla="*/ 4 w 85"/>
                <a:gd name="T7" fmla="*/ 36 h 133"/>
                <a:gd name="T8" fmla="*/ 2 w 85"/>
                <a:gd name="T9" fmla="*/ 60 h 133"/>
                <a:gd name="T10" fmla="*/ 5 w 85"/>
                <a:gd name="T11" fmla="*/ 62 h 133"/>
                <a:gd name="T12" fmla="*/ 7 w 85"/>
                <a:gd name="T13" fmla="*/ 59 h 133"/>
                <a:gd name="T14" fmla="*/ 7 w 85"/>
                <a:gd name="T15" fmla="*/ 59 h 133"/>
                <a:gd name="T16" fmla="*/ 23 w 85"/>
                <a:gd name="T17" fmla="*/ 17 h 133"/>
                <a:gd name="T18" fmla="*/ 62 w 85"/>
                <a:gd name="T19" fmla="*/ 15 h 133"/>
                <a:gd name="T20" fmla="*/ 78 w 85"/>
                <a:gd name="T21" fmla="*/ 34 h 133"/>
                <a:gd name="T22" fmla="*/ 71 w 85"/>
                <a:gd name="T23" fmla="*/ 76 h 133"/>
                <a:gd name="T24" fmla="*/ 59 w 85"/>
                <a:gd name="T25" fmla="*/ 99 h 133"/>
                <a:gd name="T26" fmla="*/ 58 w 85"/>
                <a:gd name="T27" fmla="*/ 99 h 133"/>
                <a:gd name="T28" fmla="*/ 58 w 85"/>
                <a:gd name="T29" fmla="*/ 99 h 133"/>
                <a:gd name="T30" fmla="*/ 43 w 85"/>
                <a:gd name="T31" fmla="*/ 124 h 133"/>
                <a:gd name="T32" fmla="*/ 27 w 85"/>
                <a:gd name="T33" fmla="*/ 127 h 133"/>
                <a:gd name="T34" fmla="*/ 15 w 85"/>
                <a:gd name="T35" fmla="*/ 119 h 133"/>
                <a:gd name="T36" fmla="*/ 11 w 85"/>
                <a:gd name="T37" fmla="*/ 106 h 133"/>
                <a:gd name="T38" fmla="*/ 11 w 85"/>
                <a:gd name="T39" fmla="*/ 105 h 133"/>
                <a:gd name="T40" fmla="*/ 8 w 85"/>
                <a:gd name="T41" fmla="*/ 103 h 133"/>
                <a:gd name="T42" fmla="*/ 6 w 85"/>
                <a:gd name="T43" fmla="*/ 105 h 133"/>
                <a:gd name="T44" fmla="*/ 26 w 85"/>
                <a:gd name="T45" fmla="*/ 132 h 133"/>
                <a:gd name="T46" fmla="*/ 32 w 85"/>
                <a:gd name="T47" fmla="*/ 133 h 133"/>
                <a:gd name="T48" fmla="*/ 46 w 85"/>
                <a:gd name="T49" fmla="*/ 128 h 133"/>
                <a:gd name="T50" fmla="*/ 63 w 85"/>
                <a:gd name="T51" fmla="*/ 102 h 133"/>
                <a:gd name="T52" fmla="*/ 76 w 85"/>
                <a:gd name="T53" fmla="*/ 78 h 133"/>
                <a:gd name="T54" fmla="*/ 84 w 85"/>
                <a:gd name="T55" fmla="*/ 56 h 133"/>
                <a:gd name="T56" fmla="*/ 83 w 85"/>
                <a:gd name="T5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3">
                  <a:moveTo>
                    <a:pt x="83" y="33"/>
                  </a:moveTo>
                  <a:cubicBezTo>
                    <a:pt x="81" y="23"/>
                    <a:pt x="74" y="15"/>
                    <a:pt x="64" y="10"/>
                  </a:cubicBezTo>
                  <a:cubicBezTo>
                    <a:pt x="42" y="0"/>
                    <a:pt x="28" y="6"/>
                    <a:pt x="19" y="13"/>
                  </a:cubicBezTo>
                  <a:cubicBezTo>
                    <a:pt x="13" y="18"/>
                    <a:pt x="7" y="27"/>
                    <a:pt x="4" y="36"/>
                  </a:cubicBezTo>
                  <a:cubicBezTo>
                    <a:pt x="1" y="45"/>
                    <a:pt x="0" y="53"/>
                    <a:pt x="2" y="60"/>
                  </a:cubicBezTo>
                  <a:cubicBezTo>
                    <a:pt x="2" y="61"/>
                    <a:pt x="3" y="62"/>
                    <a:pt x="5" y="62"/>
                  </a:cubicBezTo>
                  <a:cubicBezTo>
                    <a:pt x="6" y="62"/>
                    <a:pt x="7" y="60"/>
                    <a:pt x="7" y="59"/>
                  </a:cubicBezTo>
                  <a:cubicBezTo>
                    <a:pt x="7" y="59"/>
                    <a:pt x="7" y="59"/>
                    <a:pt x="7" y="59"/>
                  </a:cubicBezTo>
                  <a:cubicBezTo>
                    <a:pt x="5" y="49"/>
                    <a:pt x="9" y="28"/>
                    <a:pt x="23" y="17"/>
                  </a:cubicBezTo>
                  <a:cubicBezTo>
                    <a:pt x="33" y="9"/>
                    <a:pt x="47" y="8"/>
                    <a:pt x="62" y="15"/>
                  </a:cubicBezTo>
                  <a:cubicBezTo>
                    <a:pt x="70" y="19"/>
                    <a:pt x="76" y="26"/>
                    <a:pt x="78" y="34"/>
                  </a:cubicBezTo>
                  <a:cubicBezTo>
                    <a:pt x="82" y="48"/>
                    <a:pt x="77" y="64"/>
                    <a:pt x="71" y="76"/>
                  </a:cubicBezTo>
                  <a:cubicBezTo>
                    <a:pt x="66" y="89"/>
                    <a:pt x="59" y="99"/>
                    <a:pt x="59" y="99"/>
                  </a:cubicBezTo>
                  <a:cubicBezTo>
                    <a:pt x="58" y="99"/>
                    <a:pt x="58" y="99"/>
                    <a:pt x="58" y="99"/>
                  </a:cubicBezTo>
                  <a:cubicBezTo>
                    <a:pt x="58" y="99"/>
                    <a:pt x="58" y="99"/>
                    <a:pt x="58" y="99"/>
                  </a:cubicBezTo>
                  <a:cubicBezTo>
                    <a:pt x="54" y="111"/>
                    <a:pt x="49" y="119"/>
                    <a:pt x="43" y="124"/>
                  </a:cubicBezTo>
                  <a:cubicBezTo>
                    <a:pt x="38" y="127"/>
                    <a:pt x="33" y="128"/>
                    <a:pt x="27" y="127"/>
                  </a:cubicBezTo>
                  <a:cubicBezTo>
                    <a:pt x="23" y="126"/>
                    <a:pt x="18" y="123"/>
                    <a:pt x="15" y="119"/>
                  </a:cubicBezTo>
                  <a:cubicBezTo>
                    <a:pt x="12" y="115"/>
                    <a:pt x="11" y="110"/>
                    <a:pt x="11" y="106"/>
                  </a:cubicBezTo>
                  <a:cubicBezTo>
                    <a:pt x="11" y="106"/>
                    <a:pt x="11" y="106"/>
                    <a:pt x="11" y="105"/>
                  </a:cubicBezTo>
                  <a:cubicBezTo>
                    <a:pt x="11" y="104"/>
                    <a:pt x="10" y="103"/>
                    <a:pt x="8" y="103"/>
                  </a:cubicBezTo>
                  <a:cubicBezTo>
                    <a:pt x="7" y="103"/>
                    <a:pt x="6" y="104"/>
                    <a:pt x="6" y="105"/>
                  </a:cubicBezTo>
                  <a:cubicBezTo>
                    <a:pt x="5" y="117"/>
                    <a:pt x="14" y="129"/>
                    <a:pt x="26" y="132"/>
                  </a:cubicBezTo>
                  <a:cubicBezTo>
                    <a:pt x="28" y="133"/>
                    <a:pt x="30" y="133"/>
                    <a:pt x="32" y="133"/>
                  </a:cubicBezTo>
                  <a:cubicBezTo>
                    <a:pt x="37" y="133"/>
                    <a:pt x="42" y="131"/>
                    <a:pt x="46" y="128"/>
                  </a:cubicBezTo>
                  <a:cubicBezTo>
                    <a:pt x="53" y="123"/>
                    <a:pt x="59" y="114"/>
                    <a:pt x="63" y="102"/>
                  </a:cubicBezTo>
                  <a:cubicBezTo>
                    <a:pt x="64" y="100"/>
                    <a:pt x="71" y="91"/>
                    <a:pt x="76" y="78"/>
                  </a:cubicBezTo>
                  <a:cubicBezTo>
                    <a:pt x="80" y="70"/>
                    <a:pt x="82" y="63"/>
                    <a:pt x="84" y="56"/>
                  </a:cubicBezTo>
                  <a:cubicBezTo>
                    <a:pt x="85" y="47"/>
                    <a:pt x="85" y="39"/>
                    <a:pt x="83" y="3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58">
              <a:extLst>
                <a:ext uri="{FF2B5EF4-FFF2-40B4-BE49-F238E27FC236}">
                  <a16:creationId xmlns:a16="http://schemas.microsoft.com/office/drawing/2014/main" id="{6FC12465-33D9-7FB1-5FEC-8964F5429A44}"/>
                </a:ext>
              </a:extLst>
            </p:cNvPr>
            <p:cNvSpPr>
              <a:spLocks/>
            </p:cNvSpPr>
            <p:nvPr/>
          </p:nvSpPr>
          <p:spPr bwMode="auto">
            <a:xfrm>
              <a:off x="5820607" y="3569411"/>
              <a:ext cx="114633" cy="57946"/>
            </a:xfrm>
            <a:custGeom>
              <a:avLst/>
              <a:gdLst>
                <a:gd name="T0" fmla="*/ 46 w 46"/>
                <a:gd name="T1" fmla="*/ 19 h 23"/>
                <a:gd name="T2" fmla="*/ 46 w 46"/>
                <a:gd name="T3" fmla="*/ 19 h 23"/>
                <a:gd name="T4" fmla="*/ 29 w 46"/>
                <a:gd name="T5" fmla="*/ 3 h 23"/>
                <a:gd name="T6" fmla="*/ 2 w 46"/>
                <a:gd name="T7" fmla="*/ 8 h 23"/>
                <a:gd name="T8" fmla="*/ 2 w 46"/>
                <a:gd name="T9" fmla="*/ 8 h 23"/>
                <a:gd name="T10" fmla="*/ 2 w 46"/>
                <a:gd name="T11" fmla="*/ 8 h 23"/>
                <a:gd name="T12" fmla="*/ 0 w 46"/>
                <a:gd name="T13" fmla="*/ 10 h 23"/>
                <a:gd name="T14" fmla="*/ 3 w 46"/>
                <a:gd name="T15" fmla="*/ 13 h 23"/>
                <a:gd name="T16" fmla="*/ 4 w 46"/>
                <a:gd name="T17" fmla="*/ 12 h 23"/>
                <a:gd name="T18" fmla="*/ 27 w 46"/>
                <a:gd name="T19" fmla="*/ 8 h 23"/>
                <a:gd name="T20" fmla="*/ 41 w 46"/>
                <a:gd name="T21" fmla="*/ 21 h 23"/>
                <a:gd name="T22" fmla="*/ 44 w 46"/>
                <a:gd name="T23" fmla="*/ 23 h 23"/>
                <a:gd name="T24" fmla="*/ 46 w 46"/>
                <a:gd name="T25" fmla="*/ 20 h 23"/>
                <a:gd name="T26" fmla="*/ 46 w 46"/>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3">
                  <a:moveTo>
                    <a:pt x="46" y="19"/>
                  </a:moveTo>
                  <a:cubicBezTo>
                    <a:pt x="46" y="19"/>
                    <a:pt x="46" y="19"/>
                    <a:pt x="46" y="19"/>
                  </a:cubicBezTo>
                  <a:cubicBezTo>
                    <a:pt x="42" y="11"/>
                    <a:pt x="36" y="5"/>
                    <a:pt x="29" y="3"/>
                  </a:cubicBezTo>
                  <a:cubicBezTo>
                    <a:pt x="16" y="0"/>
                    <a:pt x="3" y="7"/>
                    <a:pt x="2" y="8"/>
                  </a:cubicBezTo>
                  <a:cubicBezTo>
                    <a:pt x="2" y="8"/>
                    <a:pt x="2" y="8"/>
                    <a:pt x="2" y="8"/>
                  </a:cubicBezTo>
                  <a:cubicBezTo>
                    <a:pt x="2" y="8"/>
                    <a:pt x="2" y="8"/>
                    <a:pt x="2" y="8"/>
                  </a:cubicBezTo>
                  <a:cubicBezTo>
                    <a:pt x="1" y="8"/>
                    <a:pt x="0" y="9"/>
                    <a:pt x="0" y="10"/>
                  </a:cubicBezTo>
                  <a:cubicBezTo>
                    <a:pt x="0" y="11"/>
                    <a:pt x="2" y="13"/>
                    <a:pt x="3" y="13"/>
                  </a:cubicBezTo>
                  <a:cubicBezTo>
                    <a:pt x="4" y="13"/>
                    <a:pt x="4" y="12"/>
                    <a:pt x="4" y="12"/>
                  </a:cubicBezTo>
                  <a:cubicBezTo>
                    <a:pt x="5" y="12"/>
                    <a:pt x="16" y="5"/>
                    <a:pt x="27" y="8"/>
                  </a:cubicBezTo>
                  <a:cubicBezTo>
                    <a:pt x="33" y="10"/>
                    <a:pt x="38" y="14"/>
                    <a:pt x="41" y="21"/>
                  </a:cubicBezTo>
                  <a:cubicBezTo>
                    <a:pt x="42" y="22"/>
                    <a:pt x="43" y="23"/>
                    <a:pt x="44" y="23"/>
                  </a:cubicBezTo>
                  <a:cubicBezTo>
                    <a:pt x="45" y="23"/>
                    <a:pt x="46" y="22"/>
                    <a:pt x="46" y="20"/>
                  </a:cubicBezTo>
                  <a:cubicBezTo>
                    <a:pt x="46" y="20"/>
                    <a:pt x="46" y="19"/>
                    <a:pt x="46" y="1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59">
              <a:extLst>
                <a:ext uri="{FF2B5EF4-FFF2-40B4-BE49-F238E27FC236}">
                  <a16:creationId xmlns:a16="http://schemas.microsoft.com/office/drawing/2014/main" id="{F7180F81-97AD-A680-3093-77A502C3F0B2}"/>
                </a:ext>
              </a:extLst>
            </p:cNvPr>
            <p:cNvSpPr>
              <a:spLocks/>
            </p:cNvSpPr>
            <p:nvPr/>
          </p:nvSpPr>
          <p:spPr bwMode="auto">
            <a:xfrm>
              <a:off x="5809269" y="3638694"/>
              <a:ext cx="90698" cy="153683"/>
            </a:xfrm>
            <a:custGeom>
              <a:avLst/>
              <a:gdLst>
                <a:gd name="T0" fmla="*/ 34 w 37"/>
                <a:gd name="T1" fmla="*/ 9 h 62"/>
                <a:gd name="T2" fmla="*/ 24 w 37"/>
                <a:gd name="T3" fmla="*/ 1 h 62"/>
                <a:gd name="T4" fmla="*/ 9 w 37"/>
                <a:gd name="T5" fmla="*/ 6 h 62"/>
                <a:gd name="T6" fmla="*/ 8 w 37"/>
                <a:gd name="T7" fmla="*/ 6 h 62"/>
                <a:gd name="T8" fmla="*/ 8 w 37"/>
                <a:gd name="T9" fmla="*/ 6 h 62"/>
                <a:gd name="T10" fmla="*/ 7 w 37"/>
                <a:gd name="T11" fmla="*/ 8 h 62"/>
                <a:gd name="T12" fmla="*/ 10 w 37"/>
                <a:gd name="T13" fmla="*/ 10 h 62"/>
                <a:gd name="T14" fmla="*/ 12 w 37"/>
                <a:gd name="T15" fmla="*/ 10 h 62"/>
                <a:gd name="T16" fmla="*/ 23 w 37"/>
                <a:gd name="T17" fmla="*/ 7 h 62"/>
                <a:gd name="T18" fmla="*/ 29 w 37"/>
                <a:gd name="T19" fmla="*/ 11 h 62"/>
                <a:gd name="T20" fmla="*/ 25 w 37"/>
                <a:gd name="T21" fmla="*/ 29 h 62"/>
                <a:gd name="T22" fmla="*/ 18 w 37"/>
                <a:gd name="T23" fmla="*/ 37 h 62"/>
                <a:gd name="T24" fmla="*/ 13 w 37"/>
                <a:gd name="T25" fmla="*/ 53 h 62"/>
                <a:gd name="T26" fmla="*/ 12 w 37"/>
                <a:gd name="T27" fmla="*/ 57 h 62"/>
                <a:gd name="T28" fmla="*/ 12 w 37"/>
                <a:gd name="T29" fmla="*/ 57 h 62"/>
                <a:gd name="T30" fmla="*/ 9 w 37"/>
                <a:gd name="T31" fmla="*/ 55 h 62"/>
                <a:gd name="T32" fmla="*/ 6 w 37"/>
                <a:gd name="T33" fmla="*/ 34 h 62"/>
                <a:gd name="T34" fmla="*/ 6 w 37"/>
                <a:gd name="T35" fmla="*/ 34 h 62"/>
                <a:gd name="T36" fmla="*/ 3 w 37"/>
                <a:gd name="T37" fmla="*/ 31 h 62"/>
                <a:gd name="T38" fmla="*/ 0 w 37"/>
                <a:gd name="T39" fmla="*/ 34 h 62"/>
                <a:gd name="T40" fmla="*/ 0 w 37"/>
                <a:gd name="T41" fmla="*/ 43 h 62"/>
                <a:gd name="T42" fmla="*/ 5 w 37"/>
                <a:gd name="T43" fmla="*/ 59 h 62"/>
                <a:gd name="T44" fmla="*/ 12 w 37"/>
                <a:gd name="T45" fmla="*/ 62 h 62"/>
                <a:gd name="T46" fmla="*/ 12 w 37"/>
                <a:gd name="T47" fmla="*/ 62 h 62"/>
                <a:gd name="T48" fmla="*/ 17 w 37"/>
                <a:gd name="T49" fmla="*/ 59 h 62"/>
                <a:gd name="T50" fmla="*/ 18 w 37"/>
                <a:gd name="T51" fmla="*/ 54 h 62"/>
                <a:gd name="T52" fmla="*/ 23 w 37"/>
                <a:gd name="T53" fmla="*/ 40 h 62"/>
                <a:gd name="T54" fmla="*/ 29 w 37"/>
                <a:gd name="T55" fmla="*/ 32 h 62"/>
                <a:gd name="T56" fmla="*/ 35 w 37"/>
                <a:gd name="T57" fmla="*/ 21 h 62"/>
                <a:gd name="T58" fmla="*/ 34 w 37"/>
                <a:gd name="T5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2">
                  <a:moveTo>
                    <a:pt x="34" y="9"/>
                  </a:moveTo>
                  <a:cubicBezTo>
                    <a:pt x="32" y="5"/>
                    <a:pt x="28" y="2"/>
                    <a:pt x="24" y="1"/>
                  </a:cubicBezTo>
                  <a:cubicBezTo>
                    <a:pt x="17" y="0"/>
                    <a:pt x="10" y="5"/>
                    <a:pt x="9" y="6"/>
                  </a:cubicBezTo>
                  <a:cubicBezTo>
                    <a:pt x="9" y="6"/>
                    <a:pt x="8" y="6"/>
                    <a:pt x="8" y="6"/>
                  </a:cubicBezTo>
                  <a:cubicBezTo>
                    <a:pt x="8" y="6"/>
                    <a:pt x="8" y="6"/>
                    <a:pt x="8" y="6"/>
                  </a:cubicBezTo>
                  <a:cubicBezTo>
                    <a:pt x="8" y="6"/>
                    <a:pt x="7" y="7"/>
                    <a:pt x="7" y="8"/>
                  </a:cubicBezTo>
                  <a:cubicBezTo>
                    <a:pt x="7" y="9"/>
                    <a:pt x="9" y="10"/>
                    <a:pt x="10" y="10"/>
                  </a:cubicBezTo>
                  <a:cubicBezTo>
                    <a:pt x="11" y="10"/>
                    <a:pt x="11" y="10"/>
                    <a:pt x="12" y="10"/>
                  </a:cubicBezTo>
                  <a:cubicBezTo>
                    <a:pt x="12" y="10"/>
                    <a:pt x="18" y="6"/>
                    <a:pt x="23" y="7"/>
                  </a:cubicBezTo>
                  <a:cubicBezTo>
                    <a:pt x="26" y="7"/>
                    <a:pt x="28" y="9"/>
                    <a:pt x="29" y="11"/>
                  </a:cubicBezTo>
                  <a:cubicBezTo>
                    <a:pt x="33" y="17"/>
                    <a:pt x="30" y="21"/>
                    <a:pt x="25" y="29"/>
                  </a:cubicBezTo>
                  <a:cubicBezTo>
                    <a:pt x="23" y="31"/>
                    <a:pt x="20" y="34"/>
                    <a:pt x="18" y="37"/>
                  </a:cubicBezTo>
                  <a:cubicBezTo>
                    <a:pt x="14" y="44"/>
                    <a:pt x="14" y="49"/>
                    <a:pt x="13" y="53"/>
                  </a:cubicBezTo>
                  <a:cubicBezTo>
                    <a:pt x="13" y="54"/>
                    <a:pt x="13" y="56"/>
                    <a:pt x="12" y="57"/>
                  </a:cubicBezTo>
                  <a:cubicBezTo>
                    <a:pt x="12" y="57"/>
                    <a:pt x="12" y="57"/>
                    <a:pt x="12" y="57"/>
                  </a:cubicBezTo>
                  <a:cubicBezTo>
                    <a:pt x="11" y="57"/>
                    <a:pt x="10" y="56"/>
                    <a:pt x="9" y="55"/>
                  </a:cubicBezTo>
                  <a:cubicBezTo>
                    <a:pt x="6" y="52"/>
                    <a:pt x="5" y="40"/>
                    <a:pt x="6" y="34"/>
                  </a:cubicBezTo>
                  <a:cubicBezTo>
                    <a:pt x="6" y="34"/>
                    <a:pt x="6" y="34"/>
                    <a:pt x="6" y="34"/>
                  </a:cubicBezTo>
                  <a:cubicBezTo>
                    <a:pt x="6" y="32"/>
                    <a:pt x="4" y="31"/>
                    <a:pt x="3" y="31"/>
                  </a:cubicBezTo>
                  <a:cubicBezTo>
                    <a:pt x="2" y="31"/>
                    <a:pt x="0" y="32"/>
                    <a:pt x="0" y="34"/>
                  </a:cubicBezTo>
                  <a:cubicBezTo>
                    <a:pt x="0" y="34"/>
                    <a:pt x="0" y="38"/>
                    <a:pt x="0" y="43"/>
                  </a:cubicBezTo>
                  <a:cubicBezTo>
                    <a:pt x="1" y="51"/>
                    <a:pt x="3" y="56"/>
                    <a:pt x="5" y="59"/>
                  </a:cubicBezTo>
                  <a:cubicBezTo>
                    <a:pt x="7" y="61"/>
                    <a:pt x="9" y="62"/>
                    <a:pt x="12" y="62"/>
                  </a:cubicBezTo>
                  <a:cubicBezTo>
                    <a:pt x="12" y="62"/>
                    <a:pt x="12" y="62"/>
                    <a:pt x="12" y="62"/>
                  </a:cubicBezTo>
                  <a:cubicBezTo>
                    <a:pt x="15" y="62"/>
                    <a:pt x="16" y="60"/>
                    <a:pt x="17" y="59"/>
                  </a:cubicBezTo>
                  <a:cubicBezTo>
                    <a:pt x="18" y="58"/>
                    <a:pt x="18" y="56"/>
                    <a:pt x="18" y="54"/>
                  </a:cubicBezTo>
                  <a:cubicBezTo>
                    <a:pt x="19" y="50"/>
                    <a:pt x="19" y="46"/>
                    <a:pt x="23" y="40"/>
                  </a:cubicBezTo>
                  <a:cubicBezTo>
                    <a:pt x="25" y="37"/>
                    <a:pt x="27" y="35"/>
                    <a:pt x="29" y="32"/>
                  </a:cubicBezTo>
                  <a:cubicBezTo>
                    <a:pt x="32" y="28"/>
                    <a:pt x="34" y="25"/>
                    <a:pt x="35" y="21"/>
                  </a:cubicBezTo>
                  <a:cubicBezTo>
                    <a:pt x="37" y="17"/>
                    <a:pt x="37" y="13"/>
                    <a:pt x="34" y="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Multiply 16">
            <a:extLst>
              <a:ext uri="{FF2B5EF4-FFF2-40B4-BE49-F238E27FC236}">
                <a16:creationId xmlns:a16="http://schemas.microsoft.com/office/drawing/2014/main" id="{CEEBD644-87AD-497D-36BA-1101166E53C8}"/>
              </a:ext>
            </a:extLst>
          </p:cNvPr>
          <p:cNvSpPr/>
          <p:nvPr/>
        </p:nvSpPr>
        <p:spPr>
          <a:xfrm>
            <a:off x="6020126" y="2256882"/>
            <a:ext cx="769143" cy="832105"/>
          </a:xfrm>
          <a:prstGeom prst="mathMultiply">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15F3923-7B0C-7A90-6505-E4C4841C5F98}"/>
              </a:ext>
            </a:extLst>
          </p:cNvPr>
          <p:cNvPicPr>
            <a:picLocks noChangeAspect="1"/>
          </p:cNvPicPr>
          <p:nvPr/>
        </p:nvPicPr>
        <p:blipFill>
          <a:blip r:embed="rId9"/>
          <a:stretch>
            <a:fillRect/>
          </a:stretch>
        </p:blipFill>
        <p:spPr>
          <a:xfrm>
            <a:off x="7812061" y="1943674"/>
            <a:ext cx="4211309" cy="3158483"/>
          </a:xfrm>
          <a:prstGeom prst="rect">
            <a:avLst/>
          </a:prstGeom>
        </p:spPr>
      </p:pic>
      <p:sp>
        <p:nvSpPr>
          <p:cNvPr id="22" name="TextBox 21">
            <a:extLst>
              <a:ext uri="{FF2B5EF4-FFF2-40B4-BE49-F238E27FC236}">
                <a16:creationId xmlns:a16="http://schemas.microsoft.com/office/drawing/2014/main" id="{C6DF46D5-A84F-189A-A454-315F56C0A4B3}"/>
              </a:ext>
            </a:extLst>
          </p:cNvPr>
          <p:cNvSpPr txBox="1"/>
          <p:nvPr/>
        </p:nvSpPr>
        <p:spPr>
          <a:xfrm>
            <a:off x="8433527" y="1036743"/>
            <a:ext cx="2968375" cy="707886"/>
          </a:xfrm>
          <a:prstGeom prst="rect">
            <a:avLst/>
          </a:prstGeom>
          <a:solidFill>
            <a:schemeClr val="bg1">
              <a:lumMod val="75000"/>
            </a:schemeClr>
          </a:solidFill>
          <a:ln>
            <a:solidFill>
              <a:srgbClr val="0033AD"/>
            </a:solidFill>
          </a:ln>
        </p:spPr>
        <p:txBody>
          <a:bodyPr wrap="square" rtlCol="0">
            <a:spAutoFit/>
          </a:bodyPr>
          <a:lstStyle/>
          <a:p>
            <a:pPr algn="ctr"/>
            <a:r>
              <a:rPr lang="en-US" sz="2000" b="1" dirty="0"/>
              <a:t>“Glimpsed Representation of Target Speech”</a:t>
            </a:r>
            <a:endParaRPr lang="en-US" sz="2000" dirty="0"/>
          </a:p>
        </p:txBody>
      </p:sp>
      <p:sp>
        <p:nvSpPr>
          <p:cNvPr id="23" name="TextBox 22">
            <a:extLst>
              <a:ext uri="{FF2B5EF4-FFF2-40B4-BE49-F238E27FC236}">
                <a16:creationId xmlns:a16="http://schemas.microsoft.com/office/drawing/2014/main" id="{8BA2E646-1563-E921-079F-DD7606407B36}"/>
              </a:ext>
            </a:extLst>
          </p:cNvPr>
          <p:cNvSpPr txBox="1"/>
          <p:nvPr/>
        </p:nvSpPr>
        <p:spPr>
          <a:xfrm>
            <a:off x="8433527" y="1036743"/>
            <a:ext cx="2968375" cy="707886"/>
          </a:xfrm>
          <a:prstGeom prst="rect">
            <a:avLst/>
          </a:prstGeom>
          <a:solidFill>
            <a:srgbClr val="FEDFC1"/>
          </a:solidFill>
          <a:ln>
            <a:solidFill>
              <a:srgbClr val="0033AD"/>
            </a:solidFill>
          </a:ln>
        </p:spPr>
        <p:txBody>
          <a:bodyPr wrap="square" rtlCol="0">
            <a:spAutoFit/>
          </a:bodyPr>
          <a:lstStyle/>
          <a:p>
            <a:pPr algn="ctr"/>
            <a:r>
              <a:rPr lang="en-US" sz="2000" b="1" dirty="0">
                <a:solidFill>
                  <a:srgbClr val="0033AD"/>
                </a:solidFill>
              </a:rPr>
              <a:t>“Speech-in-noise”</a:t>
            </a:r>
          </a:p>
          <a:p>
            <a:pPr algn="ctr"/>
            <a:r>
              <a:rPr lang="en-US" sz="2000" b="1" dirty="0">
                <a:solidFill>
                  <a:srgbClr val="0033AD"/>
                </a:solidFill>
              </a:rPr>
              <a:t>recognition</a:t>
            </a:r>
            <a:endParaRPr lang="en-US" sz="2000" dirty="0">
              <a:solidFill>
                <a:srgbClr val="0033AD"/>
              </a:solidFill>
            </a:endParaRPr>
          </a:p>
        </p:txBody>
      </p:sp>
    </p:spTree>
    <p:extLst>
      <p:ext uri="{BB962C8B-B14F-4D97-AF65-F5344CB8AC3E}">
        <p14:creationId xmlns:p14="http://schemas.microsoft.com/office/powerpoint/2010/main" val="345995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53553-2879-CE71-0E93-D543FC213A7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4583E22-7CA3-FD9B-2E07-12D19E77DFBB}"/>
              </a:ext>
            </a:extLst>
          </p:cNvPr>
          <p:cNvSpPr txBox="1"/>
          <p:nvPr/>
        </p:nvSpPr>
        <p:spPr>
          <a:xfrm>
            <a:off x="1306884" y="1039211"/>
            <a:ext cx="2968375" cy="707886"/>
          </a:xfrm>
          <a:prstGeom prst="rect">
            <a:avLst/>
          </a:prstGeom>
          <a:solidFill>
            <a:schemeClr val="bg1">
              <a:lumMod val="75000"/>
            </a:schemeClr>
          </a:solidFill>
          <a:ln>
            <a:solidFill>
              <a:srgbClr val="0033AD"/>
            </a:solidFill>
          </a:ln>
        </p:spPr>
        <p:txBody>
          <a:bodyPr wrap="square" rtlCol="0">
            <a:spAutoFit/>
          </a:bodyPr>
          <a:lstStyle/>
          <a:p>
            <a:pPr algn="ctr"/>
            <a:r>
              <a:rPr lang="en-US" sz="2000" b="1" dirty="0"/>
              <a:t>Information Masking </a:t>
            </a:r>
          </a:p>
          <a:p>
            <a:pPr algn="ctr"/>
            <a:r>
              <a:rPr lang="en-US" sz="2000" b="1" dirty="0"/>
              <a:t>(IM)</a:t>
            </a:r>
          </a:p>
        </p:txBody>
      </p:sp>
      <p:sp>
        <p:nvSpPr>
          <p:cNvPr id="2" name="Title 1">
            <a:extLst>
              <a:ext uri="{FF2B5EF4-FFF2-40B4-BE49-F238E27FC236}">
                <a16:creationId xmlns:a16="http://schemas.microsoft.com/office/drawing/2014/main" id="{63EBD32E-3E05-A46D-8E61-372C6E0A14CC}"/>
              </a:ext>
            </a:extLst>
          </p:cNvPr>
          <p:cNvSpPr txBox="1">
            <a:spLocks/>
          </p:cNvSpPr>
          <p:nvPr/>
        </p:nvSpPr>
        <p:spPr>
          <a:xfrm>
            <a:off x="1671810" y="131466"/>
            <a:ext cx="8848377" cy="560159"/>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800" dirty="0"/>
              <a:t>Background </a:t>
            </a:r>
            <a:r>
              <a:rPr lang="en-US" sz="2800" dirty="0">
                <a:sym typeface="Wingdings" pitchFamily="2" charset="2"/>
              </a:rPr>
              <a:t> Listening in Adverse Acoustic Environments</a:t>
            </a:r>
            <a:endParaRPr lang="en-US" sz="2800" dirty="0"/>
          </a:p>
        </p:txBody>
      </p:sp>
      <p:sp>
        <p:nvSpPr>
          <p:cNvPr id="5" name="TextBox 4">
            <a:extLst>
              <a:ext uri="{FF2B5EF4-FFF2-40B4-BE49-F238E27FC236}">
                <a16:creationId xmlns:a16="http://schemas.microsoft.com/office/drawing/2014/main" id="{7B1560B7-F15D-CE76-B89F-075D247527E0}"/>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6" name="Picture 5" descr="Text&#10;&#10;Description automatically generated with medium confidence">
            <a:extLst>
              <a:ext uri="{FF2B5EF4-FFF2-40B4-BE49-F238E27FC236}">
                <a16:creationId xmlns:a16="http://schemas.microsoft.com/office/drawing/2014/main" id="{A068D9A4-365F-2483-B63E-5A51BBAF8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9" name="Picture 8" descr="Logo, company name&#10;&#10;Description automatically generated">
            <a:extLst>
              <a:ext uri="{FF2B5EF4-FFF2-40B4-BE49-F238E27FC236}">
                <a16:creationId xmlns:a16="http://schemas.microsoft.com/office/drawing/2014/main" id="{B984068A-9D5B-0406-684B-0A991C874A6B}"/>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18" name="Picture 17" descr="A picture containing bench, sitting, outdoor, window blind&#10;&#10;Description automatically generated">
            <a:extLst>
              <a:ext uri="{FF2B5EF4-FFF2-40B4-BE49-F238E27FC236}">
                <a16:creationId xmlns:a16="http://schemas.microsoft.com/office/drawing/2014/main" id="{56C96157-A81C-8C95-05F1-D9151D5BB191}"/>
              </a:ext>
            </a:extLst>
          </p:cNvPr>
          <p:cNvPicPr>
            <a:picLocks noChangeAspect="1"/>
          </p:cNvPicPr>
          <p:nvPr/>
        </p:nvPicPr>
        <p:blipFill rotWithShape="1">
          <a:blip r:embed="rId5">
            <a:extLst>
              <a:ext uri="{28A0092B-C50C-407E-A947-70E740481C1C}">
                <a14:useLocalDpi xmlns:a14="http://schemas.microsoft.com/office/drawing/2010/main" val="0"/>
              </a:ext>
            </a:extLst>
          </a:blip>
          <a:srcRect l="2022" t="1675" r="1574"/>
          <a:stretch/>
        </p:blipFill>
        <p:spPr>
          <a:xfrm>
            <a:off x="7812061" y="1971428"/>
            <a:ext cx="4211309" cy="3177489"/>
          </a:xfrm>
          <a:prstGeom prst="rect">
            <a:avLst/>
          </a:prstGeom>
        </p:spPr>
      </p:pic>
      <p:sp>
        <p:nvSpPr>
          <p:cNvPr id="19" name="Right Arrow 18">
            <a:extLst>
              <a:ext uri="{FF2B5EF4-FFF2-40B4-BE49-F238E27FC236}">
                <a16:creationId xmlns:a16="http://schemas.microsoft.com/office/drawing/2014/main" id="{42483B34-93D0-9234-BB20-9C893B546F1C}"/>
              </a:ext>
            </a:extLst>
          </p:cNvPr>
          <p:cNvSpPr/>
          <p:nvPr/>
        </p:nvSpPr>
        <p:spPr>
          <a:xfrm>
            <a:off x="5877325" y="3316990"/>
            <a:ext cx="1170375" cy="660616"/>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Brain in head outline">
            <a:extLst>
              <a:ext uri="{FF2B5EF4-FFF2-40B4-BE49-F238E27FC236}">
                <a16:creationId xmlns:a16="http://schemas.microsoft.com/office/drawing/2014/main" id="{4C68C501-0978-D23C-0626-ACB6FADDFD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21478" y="2127644"/>
            <a:ext cx="1090583" cy="1090583"/>
          </a:xfrm>
          <a:prstGeom prst="rect">
            <a:avLst/>
          </a:prstGeom>
        </p:spPr>
      </p:pic>
      <p:grpSp>
        <p:nvGrpSpPr>
          <p:cNvPr id="7" name="Group 6">
            <a:extLst>
              <a:ext uri="{FF2B5EF4-FFF2-40B4-BE49-F238E27FC236}">
                <a16:creationId xmlns:a16="http://schemas.microsoft.com/office/drawing/2014/main" id="{11942481-E6E7-1AE3-B6E4-1B9165DB40BB}"/>
              </a:ext>
            </a:extLst>
          </p:cNvPr>
          <p:cNvGrpSpPr/>
          <p:nvPr/>
        </p:nvGrpSpPr>
        <p:grpSpPr>
          <a:xfrm>
            <a:off x="5283617" y="2179486"/>
            <a:ext cx="667929" cy="986900"/>
            <a:chOff x="5761401" y="3525321"/>
            <a:chExt cx="210369" cy="328780"/>
          </a:xfrm>
          <a:solidFill>
            <a:srgbClr val="001489"/>
          </a:solidFill>
        </p:grpSpPr>
        <p:sp>
          <p:nvSpPr>
            <p:cNvPr id="8" name="Freeform 157">
              <a:extLst>
                <a:ext uri="{FF2B5EF4-FFF2-40B4-BE49-F238E27FC236}">
                  <a16:creationId xmlns:a16="http://schemas.microsoft.com/office/drawing/2014/main" id="{BCB29D08-E318-9C83-53E9-77FEE0849DBE}"/>
                </a:ext>
              </a:extLst>
            </p:cNvPr>
            <p:cNvSpPr>
              <a:spLocks/>
            </p:cNvSpPr>
            <p:nvPr/>
          </p:nvSpPr>
          <p:spPr bwMode="auto">
            <a:xfrm>
              <a:off x="5761401" y="3525321"/>
              <a:ext cx="210369" cy="328780"/>
            </a:xfrm>
            <a:custGeom>
              <a:avLst/>
              <a:gdLst>
                <a:gd name="T0" fmla="*/ 83 w 85"/>
                <a:gd name="T1" fmla="*/ 33 h 133"/>
                <a:gd name="T2" fmla="*/ 64 w 85"/>
                <a:gd name="T3" fmla="*/ 10 h 133"/>
                <a:gd name="T4" fmla="*/ 19 w 85"/>
                <a:gd name="T5" fmla="*/ 13 h 133"/>
                <a:gd name="T6" fmla="*/ 4 w 85"/>
                <a:gd name="T7" fmla="*/ 36 h 133"/>
                <a:gd name="T8" fmla="*/ 2 w 85"/>
                <a:gd name="T9" fmla="*/ 60 h 133"/>
                <a:gd name="T10" fmla="*/ 5 w 85"/>
                <a:gd name="T11" fmla="*/ 62 h 133"/>
                <a:gd name="T12" fmla="*/ 7 w 85"/>
                <a:gd name="T13" fmla="*/ 59 h 133"/>
                <a:gd name="T14" fmla="*/ 7 w 85"/>
                <a:gd name="T15" fmla="*/ 59 h 133"/>
                <a:gd name="T16" fmla="*/ 23 w 85"/>
                <a:gd name="T17" fmla="*/ 17 h 133"/>
                <a:gd name="T18" fmla="*/ 62 w 85"/>
                <a:gd name="T19" fmla="*/ 15 h 133"/>
                <a:gd name="T20" fmla="*/ 78 w 85"/>
                <a:gd name="T21" fmla="*/ 34 h 133"/>
                <a:gd name="T22" fmla="*/ 71 w 85"/>
                <a:gd name="T23" fmla="*/ 76 h 133"/>
                <a:gd name="T24" fmla="*/ 59 w 85"/>
                <a:gd name="T25" fmla="*/ 99 h 133"/>
                <a:gd name="T26" fmla="*/ 58 w 85"/>
                <a:gd name="T27" fmla="*/ 99 h 133"/>
                <a:gd name="T28" fmla="*/ 58 w 85"/>
                <a:gd name="T29" fmla="*/ 99 h 133"/>
                <a:gd name="T30" fmla="*/ 43 w 85"/>
                <a:gd name="T31" fmla="*/ 124 h 133"/>
                <a:gd name="T32" fmla="*/ 27 w 85"/>
                <a:gd name="T33" fmla="*/ 127 h 133"/>
                <a:gd name="T34" fmla="*/ 15 w 85"/>
                <a:gd name="T35" fmla="*/ 119 h 133"/>
                <a:gd name="T36" fmla="*/ 11 w 85"/>
                <a:gd name="T37" fmla="*/ 106 h 133"/>
                <a:gd name="T38" fmla="*/ 11 w 85"/>
                <a:gd name="T39" fmla="*/ 105 h 133"/>
                <a:gd name="T40" fmla="*/ 8 w 85"/>
                <a:gd name="T41" fmla="*/ 103 h 133"/>
                <a:gd name="T42" fmla="*/ 6 w 85"/>
                <a:gd name="T43" fmla="*/ 105 h 133"/>
                <a:gd name="T44" fmla="*/ 26 w 85"/>
                <a:gd name="T45" fmla="*/ 132 h 133"/>
                <a:gd name="T46" fmla="*/ 32 w 85"/>
                <a:gd name="T47" fmla="*/ 133 h 133"/>
                <a:gd name="T48" fmla="*/ 46 w 85"/>
                <a:gd name="T49" fmla="*/ 128 h 133"/>
                <a:gd name="T50" fmla="*/ 63 w 85"/>
                <a:gd name="T51" fmla="*/ 102 h 133"/>
                <a:gd name="T52" fmla="*/ 76 w 85"/>
                <a:gd name="T53" fmla="*/ 78 h 133"/>
                <a:gd name="T54" fmla="*/ 84 w 85"/>
                <a:gd name="T55" fmla="*/ 56 h 133"/>
                <a:gd name="T56" fmla="*/ 83 w 85"/>
                <a:gd name="T5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3">
                  <a:moveTo>
                    <a:pt x="83" y="33"/>
                  </a:moveTo>
                  <a:cubicBezTo>
                    <a:pt x="81" y="23"/>
                    <a:pt x="74" y="15"/>
                    <a:pt x="64" y="10"/>
                  </a:cubicBezTo>
                  <a:cubicBezTo>
                    <a:pt x="42" y="0"/>
                    <a:pt x="28" y="6"/>
                    <a:pt x="19" y="13"/>
                  </a:cubicBezTo>
                  <a:cubicBezTo>
                    <a:pt x="13" y="18"/>
                    <a:pt x="7" y="27"/>
                    <a:pt x="4" y="36"/>
                  </a:cubicBezTo>
                  <a:cubicBezTo>
                    <a:pt x="1" y="45"/>
                    <a:pt x="0" y="53"/>
                    <a:pt x="2" y="60"/>
                  </a:cubicBezTo>
                  <a:cubicBezTo>
                    <a:pt x="2" y="61"/>
                    <a:pt x="3" y="62"/>
                    <a:pt x="5" y="62"/>
                  </a:cubicBezTo>
                  <a:cubicBezTo>
                    <a:pt x="6" y="62"/>
                    <a:pt x="7" y="60"/>
                    <a:pt x="7" y="59"/>
                  </a:cubicBezTo>
                  <a:cubicBezTo>
                    <a:pt x="7" y="59"/>
                    <a:pt x="7" y="59"/>
                    <a:pt x="7" y="59"/>
                  </a:cubicBezTo>
                  <a:cubicBezTo>
                    <a:pt x="5" y="49"/>
                    <a:pt x="9" y="28"/>
                    <a:pt x="23" y="17"/>
                  </a:cubicBezTo>
                  <a:cubicBezTo>
                    <a:pt x="33" y="9"/>
                    <a:pt x="47" y="8"/>
                    <a:pt x="62" y="15"/>
                  </a:cubicBezTo>
                  <a:cubicBezTo>
                    <a:pt x="70" y="19"/>
                    <a:pt x="76" y="26"/>
                    <a:pt x="78" y="34"/>
                  </a:cubicBezTo>
                  <a:cubicBezTo>
                    <a:pt x="82" y="48"/>
                    <a:pt x="77" y="64"/>
                    <a:pt x="71" y="76"/>
                  </a:cubicBezTo>
                  <a:cubicBezTo>
                    <a:pt x="66" y="89"/>
                    <a:pt x="59" y="99"/>
                    <a:pt x="59" y="99"/>
                  </a:cubicBezTo>
                  <a:cubicBezTo>
                    <a:pt x="58" y="99"/>
                    <a:pt x="58" y="99"/>
                    <a:pt x="58" y="99"/>
                  </a:cubicBezTo>
                  <a:cubicBezTo>
                    <a:pt x="58" y="99"/>
                    <a:pt x="58" y="99"/>
                    <a:pt x="58" y="99"/>
                  </a:cubicBezTo>
                  <a:cubicBezTo>
                    <a:pt x="54" y="111"/>
                    <a:pt x="49" y="119"/>
                    <a:pt x="43" y="124"/>
                  </a:cubicBezTo>
                  <a:cubicBezTo>
                    <a:pt x="38" y="127"/>
                    <a:pt x="33" y="128"/>
                    <a:pt x="27" y="127"/>
                  </a:cubicBezTo>
                  <a:cubicBezTo>
                    <a:pt x="23" y="126"/>
                    <a:pt x="18" y="123"/>
                    <a:pt x="15" y="119"/>
                  </a:cubicBezTo>
                  <a:cubicBezTo>
                    <a:pt x="12" y="115"/>
                    <a:pt x="11" y="110"/>
                    <a:pt x="11" y="106"/>
                  </a:cubicBezTo>
                  <a:cubicBezTo>
                    <a:pt x="11" y="106"/>
                    <a:pt x="11" y="106"/>
                    <a:pt x="11" y="105"/>
                  </a:cubicBezTo>
                  <a:cubicBezTo>
                    <a:pt x="11" y="104"/>
                    <a:pt x="10" y="103"/>
                    <a:pt x="8" y="103"/>
                  </a:cubicBezTo>
                  <a:cubicBezTo>
                    <a:pt x="7" y="103"/>
                    <a:pt x="6" y="104"/>
                    <a:pt x="6" y="105"/>
                  </a:cubicBezTo>
                  <a:cubicBezTo>
                    <a:pt x="5" y="117"/>
                    <a:pt x="14" y="129"/>
                    <a:pt x="26" y="132"/>
                  </a:cubicBezTo>
                  <a:cubicBezTo>
                    <a:pt x="28" y="133"/>
                    <a:pt x="30" y="133"/>
                    <a:pt x="32" y="133"/>
                  </a:cubicBezTo>
                  <a:cubicBezTo>
                    <a:pt x="37" y="133"/>
                    <a:pt x="42" y="131"/>
                    <a:pt x="46" y="128"/>
                  </a:cubicBezTo>
                  <a:cubicBezTo>
                    <a:pt x="53" y="123"/>
                    <a:pt x="59" y="114"/>
                    <a:pt x="63" y="102"/>
                  </a:cubicBezTo>
                  <a:cubicBezTo>
                    <a:pt x="64" y="100"/>
                    <a:pt x="71" y="91"/>
                    <a:pt x="76" y="78"/>
                  </a:cubicBezTo>
                  <a:cubicBezTo>
                    <a:pt x="80" y="70"/>
                    <a:pt x="82" y="63"/>
                    <a:pt x="84" y="56"/>
                  </a:cubicBezTo>
                  <a:cubicBezTo>
                    <a:pt x="85" y="47"/>
                    <a:pt x="85" y="39"/>
                    <a:pt x="83" y="3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58">
              <a:extLst>
                <a:ext uri="{FF2B5EF4-FFF2-40B4-BE49-F238E27FC236}">
                  <a16:creationId xmlns:a16="http://schemas.microsoft.com/office/drawing/2014/main" id="{874D2DCE-F5B9-595D-A018-52BAE3934364}"/>
                </a:ext>
              </a:extLst>
            </p:cNvPr>
            <p:cNvSpPr>
              <a:spLocks/>
            </p:cNvSpPr>
            <p:nvPr/>
          </p:nvSpPr>
          <p:spPr bwMode="auto">
            <a:xfrm>
              <a:off x="5820607" y="3569411"/>
              <a:ext cx="114633" cy="57946"/>
            </a:xfrm>
            <a:custGeom>
              <a:avLst/>
              <a:gdLst>
                <a:gd name="T0" fmla="*/ 46 w 46"/>
                <a:gd name="T1" fmla="*/ 19 h 23"/>
                <a:gd name="T2" fmla="*/ 46 w 46"/>
                <a:gd name="T3" fmla="*/ 19 h 23"/>
                <a:gd name="T4" fmla="*/ 29 w 46"/>
                <a:gd name="T5" fmla="*/ 3 h 23"/>
                <a:gd name="T6" fmla="*/ 2 w 46"/>
                <a:gd name="T7" fmla="*/ 8 h 23"/>
                <a:gd name="T8" fmla="*/ 2 w 46"/>
                <a:gd name="T9" fmla="*/ 8 h 23"/>
                <a:gd name="T10" fmla="*/ 2 w 46"/>
                <a:gd name="T11" fmla="*/ 8 h 23"/>
                <a:gd name="T12" fmla="*/ 0 w 46"/>
                <a:gd name="T13" fmla="*/ 10 h 23"/>
                <a:gd name="T14" fmla="*/ 3 w 46"/>
                <a:gd name="T15" fmla="*/ 13 h 23"/>
                <a:gd name="T16" fmla="*/ 4 w 46"/>
                <a:gd name="T17" fmla="*/ 12 h 23"/>
                <a:gd name="T18" fmla="*/ 27 w 46"/>
                <a:gd name="T19" fmla="*/ 8 h 23"/>
                <a:gd name="T20" fmla="*/ 41 w 46"/>
                <a:gd name="T21" fmla="*/ 21 h 23"/>
                <a:gd name="T22" fmla="*/ 44 w 46"/>
                <a:gd name="T23" fmla="*/ 23 h 23"/>
                <a:gd name="T24" fmla="*/ 46 w 46"/>
                <a:gd name="T25" fmla="*/ 20 h 23"/>
                <a:gd name="T26" fmla="*/ 46 w 46"/>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3">
                  <a:moveTo>
                    <a:pt x="46" y="19"/>
                  </a:moveTo>
                  <a:cubicBezTo>
                    <a:pt x="46" y="19"/>
                    <a:pt x="46" y="19"/>
                    <a:pt x="46" y="19"/>
                  </a:cubicBezTo>
                  <a:cubicBezTo>
                    <a:pt x="42" y="11"/>
                    <a:pt x="36" y="5"/>
                    <a:pt x="29" y="3"/>
                  </a:cubicBezTo>
                  <a:cubicBezTo>
                    <a:pt x="16" y="0"/>
                    <a:pt x="3" y="7"/>
                    <a:pt x="2" y="8"/>
                  </a:cubicBezTo>
                  <a:cubicBezTo>
                    <a:pt x="2" y="8"/>
                    <a:pt x="2" y="8"/>
                    <a:pt x="2" y="8"/>
                  </a:cubicBezTo>
                  <a:cubicBezTo>
                    <a:pt x="2" y="8"/>
                    <a:pt x="2" y="8"/>
                    <a:pt x="2" y="8"/>
                  </a:cubicBezTo>
                  <a:cubicBezTo>
                    <a:pt x="1" y="8"/>
                    <a:pt x="0" y="9"/>
                    <a:pt x="0" y="10"/>
                  </a:cubicBezTo>
                  <a:cubicBezTo>
                    <a:pt x="0" y="11"/>
                    <a:pt x="2" y="13"/>
                    <a:pt x="3" y="13"/>
                  </a:cubicBezTo>
                  <a:cubicBezTo>
                    <a:pt x="4" y="13"/>
                    <a:pt x="4" y="12"/>
                    <a:pt x="4" y="12"/>
                  </a:cubicBezTo>
                  <a:cubicBezTo>
                    <a:pt x="5" y="12"/>
                    <a:pt x="16" y="5"/>
                    <a:pt x="27" y="8"/>
                  </a:cubicBezTo>
                  <a:cubicBezTo>
                    <a:pt x="33" y="10"/>
                    <a:pt x="38" y="14"/>
                    <a:pt x="41" y="21"/>
                  </a:cubicBezTo>
                  <a:cubicBezTo>
                    <a:pt x="42" y="22"/>
                    <a:pt x="43" y="23"/>
                    <a:pt x="44" y="23"/>
                  </a:cubicBezTo>
                  <a:cubicBezTo>
                    <a:pt x="45" y="23"/>
                    <a:pt x="46" y="22"/>
                    <a:pt x="46" y="20"/>
                  </a:cubicBezTo>
                  <a:cubicBezTo>
                    <a:pt x="46" y="20"/>
                    <a:pt x="46" y="19"/>
                    <a:pt x="46" y="1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59">
              <a:extLst>
                <a:ext uri="{FF2B5EF4-FFF2-40B4-BE49-F238E27FC236}">
                  <a16:creationId xmlns:a16="http://schemas.microsoft.com/office/drawing/2014/main" id="{623E6950-54A5-2B53-B081-BDB9D82001D9}"/>
                </a:ext>
              </a:extLst>
            </p:cNvPr>
            <p:cNvSpPr>
              <a:spLocks/>
            </p:cNvSpPr>
            <p:nvPr/>
          </p:nvSpPr>
          <p:spPr bwMode="auto">
            <a:xfrm>
              <a:off x="5809269" y="3638694"/>
              <a:ext cx="90698" cy="153683"/>
            </a:xfrm>
            <a:custGeom>
              <a:avLst/>
              <a:gdLst>
                <a:gd name="T0" fmla="*/ 34 w 37"/>
                <a:gd name="T1" fmla="*/ 9 h 62"/>
                <a:gd name="T2" fmla="*/ 24 w 37"/>
                <a:gd name="T3" fmla="*/ 1 h 62"/>
                <a:gd name="T4" fmla="*/ 9 w 37"/>
                <a:gd name="T5" fmla="*/ 6 h 62"/>
                <a:gd name="T6" fmla="*/ 8 w 37"/>
                <a:gd name="T7" fmla="*/ 6 h 62"/>
                <a:gd name="T8" fmla="*/ 8 w 37"/>
                <a:gd name="T9" fmla="*/ 6 h 62"/>
                <a:gd name="T10" fmla="*/ 7 w 37"/>
                <a:gd name="T11" fmla="*/ 8 h 62"/>
                <a:gd name="T12" fmla="*/ 10 w 37"/>
                <a:gd name="T13" fmla="*/ 10 h 62"/>
                <a:gd name="T14" fmla="*/ 12 w 37"/>
                <a:gd name="T15" fmla="*/ 10 h 62"/>
                <a:gd name="T16" fmla="*/ 23 w 37"/>
                <a:gd name="T17" fmla="*/ 7 h 62"/>
                <a:gd name="T18" fmla="*/ 29 w 37"/>
                <a:gd name="T19" fmla="*/ 11 h 62"/>
                <a:gd name="T20" fmla="*/ 25 w 37"/>
                <a:gd name="T21" fmla="*/ 29 h 62"/>
                <a:gd name="T22" fmla="*/ 18 w 37"/>
                <a:gd name="T23" fmla="*/ 37 h 62"/>
                <a:gd name="T24" fmla="*/ 13 w 37"/>
                <a:gd name="T25" fmla="*/ 53 h 62"/>
                <a:gd name="T26" fmla="*/ 12 w 37"/>
                <a:gd name="T27" fmla="*/ 57 h 62"/>
                <a:gd name="T28" fmla="*/ 12 w 37"/>
                <a:gd name="T29" fmla="*/ 57 h 62"/>
                <a:gd name="T30" fmla="*/ 9 w 37"/>
                <a:gd name="T31" fmla="*/ 55 h 62"/>
                <a:gd name="T32" fmla="*/ 6 w 37"/>
                <a:gd name="T33" fmla="*/ 34 h 62"/>
                <a:gd name="T34" fmla="*/ 6 w 37"/>
                <a:gd name="T35" fmla="*/ 34 h 62"/>
                <a:gd name="T36" fmla="*/ 3 w 37"/>
                <a:gd name="T37" fmla="*/ 31 h 62"/>
                <a:gd name="T38" fmla="*/ 0 w 37"/>
                <a:gd name="T39" fmla="*/ 34 h 62"/>
                <a:gd name="T40" fmla="*/ 0 w 37"/>
                <a:gd name="T41" fmla="*/ 43 h 62"/>
                <a:gd name="T42" fmla="*/ 5 w 37"/>
                <a:gd name="T43" fmla="*/ 59 h 62"/>
                <a:gd name="T44" fmla="*/ 12 w 37"/>
                <a:gd name="T45" fmla="*/ 62 h 62"/>
                <a:gd name="T46" fmla="*/ 12 w 37"/>
                <a:gd name="T47" fmla="*/ 62 h 62"/>
                <a:gd name="T48" fmla="*/ 17 w 37"/>
                <a:gd name="T49" fmla="*/ 59 h 62"/>
                <a:gd name="T50" fmla="*/ 18 w 37"/>
                <a:gd name="T51" fmla="*/ 54 h 62"/>
                <a:gd name="T52" fmla="*/ 23 w 37"/>
                <a:gd name="T53" fmla="*/ 40 h 62"/>
                <a:gd name="T54" fmla="*/ 29 w 37"/>
                <a:gd name="T55" fmla="*/ 32 h 62"/>
                <a:gd name="T56" fmla="*/ 35 w 37"/>
                <a:gd name="T57" fmla="*/ 21 h 62"/>
                <a:gd name="T58" fmla="*/ 34 w 37"/>
                <a:gd name="T5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2">
                  <a:moveTo>
                    <a:pt x="34" y="9"/>
                  </a:moveTo>
                  <a:cubicBezTo>
                    <a:pt x="32" y="5"/>
                    <a:pt x="28" y="2"/>
                    <a:pt x="24" y="1"/>
                  </a:cubicBezTo>
                  <a:cubicBezTo>
                    <a:pt x="17" y="0"/>
                    <a:pt x="10" y="5"/>
                    <a:pt x="9" y="6"/>
                  </a:cubicBezTo>
                  <a:cubicBezTo>
                    <a:pt x="9" y="6"/>
                    <a:pt x="8" y="6"/>
                    <a:pt x="8" y="6"/>
                  </a:cubicBezTo>
                  <a:cubicBezTo>
                    <a:pt x="8" y="6"/>
                    <a:pt x="8" y="6"/>
                    <a:pt x="8" y="6"/>
                  </a:cubicBezTo>
                  <a:cubicBezTo>
                    <a:pt x="8" y="6"/>
                    <a:pt x="7" y="7"/>
                    <a:pt x="7" y="8"/>
                  </a:cubicBezTo>
                  <a:cubicBezTo>
                    <a:pt x="7" y="9"/>
                    <a:pt x="9" y="10"/>
                    <a:pt x="10" y="10"/>
                  </a:cubicBezTo>
                  <a:cubicBezTo>
                    <a:pt x="11" y="10"/>
                    <a:pt x="11" y="10"/>
                    <a:pt x="12" y="10"/>
                  </a:cubicBezTo>
                  <a:cubicBezTo>
                    <a:pt x="12" y="10"/>
                    <a:pt x="18" y="6"/>
                    <a:pt x="23" y="7"/>
                  </a:cubicBezTo>
                  <a:cubicBezTo>
                    <a:pt x="26" y="7"/>
                    <a:pt x="28" y="9"/>
                    <a:pt x="29" y="11"/>
                  </a:cubicBezTo>
                  <a:cubicBezTo>
                    <a:pt x="33" y="17"/>
                    <a:pt x="30" y="21"/>
                    <a:pt x="25" y="29"/>
                  </a:cubicBezTo>
                  <a:cubicBezTo>
                    <a:pt x="23" y="31"/>
                    <a:pt x="20" y="34"/>
                    <a:pt x="18" y="37"/>
                  </a:cubicBezTo>
                  <a:cubicBezTo>
                    <a:pt x="14" y="44"/>
                    <a:pt x="14" y="49"/>
                    <a:pt x="13" y="53"/>
                  </a:cubicBezTo>
                  <a:cubicBezTo>
                    <a:pt x="13" y="54"/>
                    <a:pt x="13" y="56"/>
                    <a:pt x="12" y="57"/>
                  </a:cubicBezTo>
                  <a:cubicBezTo>
                    <a:pt x="12" y="57"/>
                    <a:pt x="12" y="57"/>
                    <a:pt x="12" y="57"/>
                  </a:cubicBezTo>
                  <a:cubicBezTo>
                    <a:pt x="11" y="57"/>
                    <a:pt x="10" y="56"/>
                    <a:pt x="9" y="55"/>
                  </a:cubicBezTo>
                  <a:cubicBezTo>
                    <a:pt x="6" y="52"/>
                    <a:pt x="5" y="40"/>
                    <a:pt x="6" y="34"/>
                  </a:cubicBezTo>
                  <a:cubicBezTo>
                    <a:pt x="6" y="34"/>
                    <a:pt x="6" y="34"/>
                    <a:pt x="6" y="34"/>
                  </a:cubicBezTo>
                  <a:cubicBezTo>
                    <a:pt x="6" y="32"/>
                    <a:pt x="4" y="31"/>
                    <a:pt x="3" y="31"/>
                  </a:cubicBezTo>
                  <a:cubicBezTo>
                    <a:pt x="2" y="31"/>
                    <a:pt x="0" y="32"/>
                    <a:pt x="0" y="34"/>
                  </a:cubicBezTo>
                  <a:cubicBezTo>
                    <a:pt x="0" y="34"/>
                    <a:pt x="0" y="38"/>
                    <a:pt x="0" y="43"/>
                  </a:cubicBezTo>
                  <a:cubicBezTo>
                    <a:pt x="1" y="51"/>
                    <a:pt x="3" y="56"/>
                    <a:pt x="5" y="59"/>
                  </a:cubicBezTo>
                  <a:cubicBezTo>
                    <a:pt x="7" y="61"/>
                    <a:pt x="9" y="62"/>
                    <a:pt x="12" y="62"/>
                  </a:cubicBezTo>
                  <a:cubicBezTo>
                    <a:pt x="12" y="62"/>
                    <a:pt x="12" y="62"/>
                    <a:pt x="12" y="62"/>
                  </a:cubicBezTo>
                  <a:cubicBezTo>
                    <a:pt x="15" y="62"/>
                    <a:pt x="16" y="60"/>
                    <a:pt x="17" y="59"/>
                  </a:cubicBezTo>
                  <a:cubicBezTo>
                    <a:pt x="18" y="58"/>
                    <a:pt x="18" y="56"/>
                    <a:pt x="18" y="54"/>
                  </a:cubicBezTo>
                  <a:cubicBezTo>
                    <a:pt x="19" y="50"/>
                    <a:pt x="19" y="46"/>
                    <a:pt x="23" y="40"/>
                  </a:cubicBezTo>
                  <a:cubicBezTo>
                    <a:pt x="25" y="37"/>
                    <a:pt x="27" y="35"/>
                    <a:pt x="29" y="32"/>
                  </a:cubicBezTo>
                  <a:cubicBezTo>
                    <a:pt x="32" y="28"/>
                    <a:pt x="34" y="25"/>
                    <a:pt x="35" y="21"/>
                  </a:cubicBezTo>
                  <a:cubicBezTo>
                    <a:pt x="37" y="17"/>
                    <a:pt x="37" y="13"/>
                    <a:pt x="34" y="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Multiply 16">
            <a:extLst>
              <a:ext uri="{FF2B5EF4-FFF2-40B4-BE49-F238E27FC236}">
                <a16:creationId xmlns:a16="http://schemas.microsoft.com/office/drawing/2014/main" id="{88B8D9BB-05D4-E6A7-95DA-D3EEFBAC6843}"/>
              </a:ext>
            </a:extLst>
          </p:cNvPr>
          <p:cNvSpPr/>
          <p:nvPr/>
        </p:nvSpPr>
        <p:spPr>
          <a:xfrm>
            <a:off x="6023543" y="2256882"/>
            <a:ext cx="769143" cy="832105"/>
          </a:xfrm>
          <a:prstGeom prst="mathMultiply">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outdoor, gun&#10;&#10;Description automatically generated">
            <a:extLst>
              <a:ext uri="{FF2B5EF4-FFF2-40B4-BE49-F238E27FC236}">
                <a16:creationId xmlns:a16="http://schemas.microsoft.com/office/drawing/2014/main" id="{D1F191FD-7E2E-50FD-4B24-681D5B44AD73}"/>
              </a:ext>
            </a:extLst>
          </p:cNvPr>
          <p:cNvPicPr>
            <a:picLocks noChangeAspect="1"/>
          </p:cNvPicPr>
          <p:nvPr/>
        </p:nvPicPr>
        <p:blipFill rotWithShape="1">
          <a:blip r:embed="rId8">
            <a:extLst>
              <a:ext uri="{28A0092B-C50C-407E-A947-70E740481C1C}">
                <a14:useLocalDpi xmlns:a14="http://schemas.microsoft.com/office/drawing/2010/main" val="0"/>
              </a:ext>
            </a:extLst>
          </a:blip>
          <a:srcRect l="-274" r="1377"/>
          <a:stretch/>
        </p:blipFill>
        <p:spPr>
          <a:xfrm>
            <a:off x="368199" y="1934170"/>
            <a:ext cx="4643786" cy="3252004"/>
          </a:xfrm>
          <a:prstGeom prst="rect">
            <a:avLst/>
          </a:prstGeom>
        </p:spPr>
      </p:pic>
      <p:pic>
        <p:nvPicPr>
          <p:cNvPr id="12" name="Picture 11">
            <a:extLst>
              <a:ext uri="{FF2B5EF4-FFF2-40B4-BE49-F238E27FC236}">
                <a16:creationId xmlns:a16="http://schemas.microsoft.com/office/drawing/2014/main" id="{0DBC4053-8219-823D-C8B5-FFF4487D261B}"/>
              </a:ext>
            </a:extLst>
          </p:cNvPr>
          <p:cNvPicPr>
            <a:picLocks noChangeAspect="1"/>
          </p:cNvPicPr>
          <p:nvPr/>
        </p:nvPicPr>
        <p:blipFill>
          <a:blip r:embed="rId9"/>
          <a:stretch>
            <a:fillRect/>
          </a:stretch>
        </p:blipFill>
        <p:spPr>
          <a:xfrm>
            <a:off x="7812061" y="1943674"/>
            <a:ext cx="4211309" cy="3158483"/>
          </a:xfrm>
          <a:prstGeom prst="rect">
            <a:avLst/>
          </a:prstGeom>
        </p:spPr>
      </p:pic>
      <p:sp>
        <p:nvSpPr>
          <p:cNvPr id="15" name="TextBox 14">
            <a:extLst>
              <a:ext uri="{FF2B5EF4-FFF2-40B4-BE49-F238E27FC236}">
                <a16:creationId xmlns:a16="http://schemas.microsoft.com/office/drawing/2014/main" id="{3D430D8C-DD2A-CEFA-61BD-6A187740183D}"/>
              </a:ext>
            </a:extLst>
          </p:cNvPr>
          <p:cNvSpPr txBox="1"/>
          <p:nvPr/>
        </p:nvSpPr>
        <p:spPr>
          <a:xfrm>
            <a:off x="8433527" y="1036743"/>
            <a:ext cx="2968375" cy="707886"/>
          </a:xfrm>
          <a:prstGeom prst="rect">
            <a:avLst/>
          </a:prstGeom>
          <a:solidFill>
            <a:schemeClr val="bg1">
              <a:lumMod val="75000"/>
            </a:schemeClr>
          </a:solidFill>
          <a:ln>
            <a:solidFill>
              <a:srgbClr val="0033AD"/>
            </a:solidFill>
          </a:ln>
        </p:spPr>
        <p:txBody>
          <a:bodyPr wrap="square" rtlCol="0">
            <a:spAutoFit/>
          </a:bodyPr>
          <a:lstStyle/>
          <a:p>
            <a:pPr algn="ctr"/>
            <a:r>
              <a:rPr lang="en-US" sz="2000" b="1" dirty="0"/>
              <a:t>“Glimpsed Representation of Target Speech”</a:t>
            </a:r>
            <a:endParaRPr lang="en-US" sz="2000" dirty="0"/>
          </a:p>
        </p:txBody>
      </p:sp>
      <p:sp>
        <p:nvSpPr>
          <p:cNvPr id="16" name="TextBox 15">
            <a:extLst>
              <a:ext uri="{FF2B5EF4-FFF2-40B4-BE49-F238E27FC236}">
                <a16:creationId xmlns:a16="http://schemas.microsoft.com/office/drawing/2014/main" id="{8E6B22D7-B577-95A0-9BBF-0E3BC843FCAF}"/>
              </a:ext>
            </a:extLst>
          </p:cNvPr>
          <p:cNvSpPr txBox="1"/>
          <p:nvPr/>
        </p:nvSpPr>
        <p:spPr>
          <a:xfrm>
            <a:off x="8433527" y="1036743"/>
            <a:ext cx="2968375" cy="707886"/>
          </a:xfrm>
          <a:prstGeom prst="rect">
            <a:avLst/>
          </a:prstGeom>
          <a:solidFill>
            <a:srgbClr val="FEDFC1"/>
          </a:solidFill>
          <a:ln>
            <a:solidFill>
              <a:srgbClr val="0033AD"/>
            </a:solidFill>
          </a:ln>
        </p:spPr>
        <p:txBody>
          <a:bodyPr wrap="square" rtlCol="0">
            <a:spAutoFit/>
          </a:bodyPr>
          <a:lstStyle/>
          <a:p>
            <a:pPr algn="ctr"/>
            <a:r>
              <a:rPr lang="en-US" sz="2000" b="1" dirty="0">
                <a:solidFill>
                  <a:srgbClr val="0033AD"/>
                </a:solidFill>
              </a:rPr>
              <a:t>“Speech-in-speech”</a:t>
            </a:r>
          </a:p>
          <a:p>
            <a:pPr algn="ctr"/>
            <a:r>
              <a:rPr lang="en-US" sz="2000" b="1" dirty="0">
                <a:solidFill>
                  <a:srgbClr val="0033AD"/>
                </a:solidFill>
              </a:rPr>
              <a:t>recognition</a:t>
            </a:r>
            <a:endParaRPr lang="en-US" sz="2000" dirty="0">
              <a:solidFill>
                <a:srgbClr val="0033AD"/>
              </a:solidFill>
            </a:endParaRPr>
          </a:p>
        </p:txBody>
      </p:sp>
    </p:spTree>
    <p:extLst>
      <p:ext uri="{BB962C8B-B14F-4D97-AF65-F5344CB8AC3E}">
        <p14:creationId xmlns:p14="http://schemas.microsoft.com/office/powerpoint/2010/main" val="300564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5A6D7-6B1A-3D87-9D46-3E4F204620F4}"/>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5C0FAC04-62E0-BBCE-E1DB-52444C06AC60}"/>
              </a:ext>
            </a:extLst>
          </p:cNvPr>
          <p:cNvSpPr txBox="1"/>
          <p:nvPr/>
        </p:nvSpPr>
        <p:spPr>
          <a:xfrm>
            <a:off x="1306884" y="217506"/>
            <a:ext cx="2968375" cy="707886"/>
          </a:xfrm>
          <a:prstGeom prst="rect">
            <a:avLst/>
          </a:prstGeom>
          <a:solidFill>
            <a:srgbClr val="FEDFC1"/>
          </a:solidFill>
          <a:ln>
            <a:solidFill>
              <a:srgbClr val="0033AD"/>
            </a:solidFill>
          </a:ln>
        </p:spPr>
        <p:txBody>
          <a:bodyPr wrap="square" rtlCol="0">
            <a:spAutoFit/>
          </a:bodyPr>
          <a:lstStyle/>
          <a:p>
            <a:pPr algn="ctr"/>
            <a:r>
              <a:rPr lang="en-US" sz="2000" b="1" dirty="0">
                <a:solidFill>
                  <a:srgbClr val="0033AD"/>
                </a:solidFill>
              </a:rPr>
              <a:t>“Speech-in-noise”</a:t>
            </a:r>
          </a:p>
          <a:p>
            <a:pPr algn="ctr"/>
            <a:r>
              <a:rPr lang="en-US" sz="2000" b="1" dirty="0">
                <a:solidFill>
                  <a:srgbClr val="0033AD"/>
                </a:solidFill>
              </a:rPr>
              <a:t>recognition</a:t>
            </a:r>
            <a:endParaRPr lang="en-US" sz="2000" dirty="0">
              <a:solidFill>
                <a:srgbClr val="0033AD"/>
              </a:solidFill>
            </a:endParaRPr>
          </a:p>
        </p:txBody>
      </p:sp>
      <p:sp>
        <p:nvSpPr>
          <p:cNvPr id="5" name="TextBox 4">
            <a:extLst>
              <a:ext uri="{FF2B5EF4-FFF2-40B4-BE49-F238E27FC236}">
                <a16:creationId xmlns:a16="http://schemas.microsoft.com/office/drawing/2014/main" id="{2A41D071-5BEA-DB62-5C5F-51BA19542B46}"/>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6" name="Picture 5" descr="Text&#10;&#10;Description automatically generated with medium confidence">
            <a:extLst>
              <a:ext uri="{FF2B5EF4-FFF2-40B4-BE49-F238E27FC236}">
                <a16:creationId xmlns:a16="http://schemas.microsoft.com/office/drawing/2014/main" id="{3F5C6E79-F7A7-691D-1078-10B04F2B46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9" name="Picture 8" descr="Logo, company name&#10;&#10;Description automatically generated">
            <a:extLst>
              <a:ext uri="{FF2B5EF4-FFF2-40B4-BE49-F238E27FC236}">
                <a16:creationId xmlns:a16="http://schemas.microsoft.com/office/drawing/2014/main" id="{9FDD869F-3220-69D3-015D-F6D5FD250D99}"/>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3" name="Graphic 2" descr="Brain in head outline">
            <a:extLst>
              <a:ext uri="{FF2B5EF4-FFF2-40B4-BE49-F238E27FC236}">
                <a16:creationId xmlns:a16="http://schemas.microsoft.com/office/drawing/2014/main" id="{C54B665F-F458-30D5-432E-6655B7114C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1361" y="1731785"/>
            <a:ext cx="1308611" cy="1308611"/>
          </a:xfrm>
          <a:prstGeom prst="rect">
            <a:avLst/>
          </a:prstGeom>
        </p:spPr>
      </p:pic>
      <p:grpSp>
        <p:nvGrpSpPr>
          <p:cNvPr id="7" name="Group 6">
            <a:extLst>
              <a:ext uri="{FF2B5EF4-FFF2-40B4-BE49-F238E27FC236}">
                <a16:creationId xmlns:a16="http://schemas.microsoft.com/office/drawing/2014/main" id="{98580F93-434B-9B27-200A-88BEC5F7DC1C}"/>
              </a:ext>
            </a:extLst>
          </p:cNvPr>
          <p:cNvGrpSpPr/>
          <p:nvPr/>
        </p:nvGrpSpPr>
        <p:grpSpPr>
          <a:xfrm>
            <a:off x="8023500" y="1804355"/>
            <a:ext cx="781778" cy="1184200"/>
            <a:chOff x="5761401" y="3525321"/>
            <a:chExt cx="210369" cy="328780"/>
          </a:xfrm>
          <a:solidFill>
            <a:srgbClr val="001489"/>
          </a:solidFill>
        </p:grpSpPr>
        <p:sp>
          <p:nvSpPr>
            <p:cNvPr id="8" name="Freeform 157">
              <a:extLst>
                <a:ext uri="{FF2B5EF4-FFF2-40B4-BE49-F238E27FC236}">
                  <a16:creationId xmlns:a16="http://schemas.microsoft.com/office/drawing/2014/main" id="{AC0A1125-DEEF-48DC-0B63-0F626FB7CC98}"/>
                </a:ext>
              </a:extLst>
            </p:cNvPr>
            <p:cNvSpPr>
              <a:spLocks/>
            </p:cNvSpPr>
            <p:nvPr/>
          </p:nvSpPr>
          <p:spPr bwMode="auto">
            <a:xfrm>
              <a:off x="5761401" y="3525321"/>
              <a:ext cx="210369" cy="328780"/>
            </a:xfrm>
            <a:custGeom>
              <a:avLst/>
              <a:gdLst>
                <a:gd name="T0" fmla="*/ 83 w 85"/>
                <a:gd name="T1" fmla="*/ 33 h 133"/>
                <a:gd name="T2" fmla="*/ 64 w 85"/>
                <a:gd name="T3" fmla="*/ 10 h 133"/>
                <a:gd name="T4" fmla="*/ 19 w 85"/>
                <a:gd name="T5" fmla="*/ 13 h 133"/>
                <a:gd name="T6" fmla="*/ 4 w 85"/>
                <a:gd name="T7" fmla="*/ 36 h 133"/>
                <a:gd name="T8" fmla="*/ 2 w 85"/>
                <a:gd name="T9" fmla="*/ 60 h 133"/>
                <a:gd name="T10" fmla="*/ 5 w 85"/>
                <a:gd name="T11" fmla="*/ 62 h 133"/>
                <a:gd name="T12" fmla="*/ 7 w 85"/>
                <a:gd name="T13" fmla="*/ 59 h 133"/>
                <a:gd name="T14" fmla="*/ 7 w 85"/>
                <a:gd name="T15" fmla="*/ 59 h 133"/>
                <a:gd name="T16" fmla="*/ 23 w 85"/>
                <a:gd name="T17" fmla="*/ 17 h 133"/>
                <a:gd name="T18" fmla="*/ 62 w 85"/>
                <a:gd name="T19" fmla="*/ 15 h 133"/>
                <a:gd name="T20" fmla="*/ 78 w 85"/>
                <a:gd name="T21" fmla="*/ 34 h 133"/>
                <a:gd name="T22" fmla="*/ 71 w 85"/>
                <a:gd name="T23" fmla="*/ 76 h 133"/>
                <a:gd name="T24" fmla="*/ 59 w 85"/>
                <a:gd name="T25" fmla="*/ 99 h 133"/>
                <a:gd name="T26" fmla="*/ 58 w 85"/>
                <a:gd name="T27" fmla="*/ 99 h 133"/>
                <a:gd name="T28" fmla="*/ 58 w 85"/>
                <a:gd name="T29" fmla="*/ 99 h 133"/>
                <a:gd name="T30" fmla="*/ 43 w 85"/>
                <a:gd name="T31" fmla="*/ 124 h 133"/>
                <a:gd name="T32" fmla="*/ 27 w 85"/>
                <a:gd name="T33" fmla="*/ 127 h 133"/>
                <a:gd name="T34" fmla="*/ 15 w 85"/>
                <a:gd name="T35" fmla="*/ 119 h 133"/>
                <a:gd name="T36" fmla="*/ 11 w 85"/>
                <a:gd name="T37" fmla="*/ 106 h 133"/>
                <a:gd name="T38" fmla="*/ 11 w 85"/>
                <a:gd name="T39" fmla="*/ 105 h 133"/>
                <a:gd name="T40" fmla="*/ 8 w 85"/>
                <a:gd name="T41" fmla="*/ 103 h 133"/>
                <a:gd name="T42" fmla="*/ 6 w 85"/>
                <a:gd name="T43" fmla="*/ 105 h 133"/>
                <a:gd name="T44" fmla="*/ 26 w 85"/>
                <a:gd name="T45" fmla="*/ 132 h 133"/>
                <a:gd name="T46" fmla="*/ 32 w 85"/>
                <a:gd name="T47" fmla="*/ 133 h 133"/>
                <a:gd name="T48" fmla="*/ 46 w 85"/>
                <a:gd name="T49" fmla="*/ 128 h 133"/>
                <a:gd name="T50" fmla="*/ 63 w 85"/>
                <a:gd name="T51" fmla="*/ 102 h 133"/>
                <a:gd name="T52" fmla="*/ 76 w 85"/>
                <a:gd name="T53" fmla="*/ 78 h 133"/>
                <a:gd name="T54" fmla="*/ 84 w 85"/>
                <a:gd name="T55" fmla="*/ 56 h 133"/>
                <a:gd name="T56" fmla="*/ 83 w 85"/>
                <a:gd name="T5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3">
                  <a:moveTo>
                    <a:pt x="83" y="33"/>
                  </a:moveTo>
                  <a:cubicBezTo>
                    <a:pt x="81" y="23"/>
                    <a:pt x="74" y="15"/>
                    <a:pt x="64" y="10"/>
                  </a:cubicBezTo>
                  <a:cubicBezTo>
                    <a:pt x="42" y="0"/>
                    <a:pt x="28" y="6"/>
                    <a:pt x="19" y="13"/>
                  </a:cubicBezTo>
                  <a:cubicBezTo>
                    <a:pt x="13" y="18"/>
                    <a:pt x="7" y="27"/>
                    <a:pt x="4" y="36"/>
                  </a:cubicBezTo>
                  <a:cubicBezTo>
                    <a:pt x="1" y="45"/>
                    <a:pt x="0" y="53"/>
                    <a:pt x="2" y="60"/>
                  </a:cubicBezTo>
                  <a:cubicBezTo>
                    <a:pt x="2" y="61"/>
                    <a:pt x="3" y="62"/>
                    <a:pt x="5" y="62"/>
                  </a:cubicBezTo>
                  <a:cubicBezTo>
                    <a:pt x="6" y="62"/>
                    <a:pt x="7" y="60"/>
                    <a:pt x="7" y="59"/>
                  </a:cubicBezTo>
                  <a:cubicBezTo>
                    <a:pt x="7" y="59"/>
                    <a:pt x="7" y="59"/>
                    <a:pt x="7" y="59"/>
                  </a:cubicBezTo>
                  <a:cubicBezTo>
                    <a:pt x="5" y="49"/>
                    <a:pt x="9" y="28"/>
                    <a:pt x="23" y="17"/>
                  </a:cubicBezTo>
                  <a:cubicBezTo>
                    <a:pt x="33" y="9"/>
                    <a:pt x="47" y="8"/>
                    <a:pt x="62" y="15"/>
                  </a:cubicBezTo>
                  <a:cubicBezTo>
                    <a:pt x="70" y="19"/>
                    <a:pt x="76" y="26"/>
                    <a:pt x="78" y="34"/>
                  </a:cubicBezTo>
                  <a:cubicBezTo>
                    <a:pt x="82" y="48"/>
                    <a:pt x="77" y="64"/>
                    <a:pt x="71" y="76"/>
                  </a:cubicBezTo>
                  <a:cubicBezTo>
                    <a:pt x="66" y="89"/>
                    <a:pt x="59" y="99"/>
                    <a:pt x="59" y="99"/>
                  </a:cubicBezTo>
                  <a:cubicBezTo>
                    <a:pt x="58" y="99"/>
                    <a:pt x="58" y="99"/>
                    <a:pt x="58" y="99"/>
                  </a:cubicBezTo>
                  <a:cubicBezTo>
                    <a:pt x="58" y="99"/>
                    <a:pt x="58" y="99"/>
                    <a:pt x="58" y="99"/>
                  </a:cubicBezTo>
                  <a:cubicBezTo>
                    <a:pt x="54" y="111"/>
                    <a:pt x="49" y="119"/>
                    <a:pt x="43" y="124"/>
                  </a:cubicBezTo>
                  <a:cubicBezTo>
                    <a:pt x="38" y="127"/>
                    <a:pt x="33" y="128"/>
                    <a:pt x="27" y="127"/>
                  </a:cubicBezTo>
                  <a:cubicBezTo>
                    <a:pt x="23" y="126"/>
                    <a:pt x="18" y="123"/>
                    <a:pt x="15" y="119"/>
                  </a:cubicBezTo>
                  <a:cubicBezTo>
                    <a:pt x="12" y="115"/>
                    <a:pt x="11" y="110"/>
                    <a:pt x="11" y="106"/>
                  </a:cubicBezTo>
                  <a:cubicBezTo>
                    <a:pt x="11" y="106"/>
                    <a:pt x="11" y="106"/>
                    <a:pt x="11" y="105"/>
                  </a:cubicBezTo>
                  <a:cubicBezTo>
                    <a:pt x="11" y="104"/>
                    <a:pt x="10" y="103"/>
                    <a:pt x="8" y="103"/>
                  </a:cubicBezTo>
                  <a:cubicBezTo>
                    <a:pt x="7" y="103"/>
                    <a:pt x="6" y="104"/>
                    <a:pt x="6" y="105"/>
                  </a:cubicBezTo>
                  <a:cubicBezTo>
                    <a:pt x="5" y="117"/>
                    <a:pt x="14" y="129"/>
                    <a:pt x="26" y="132"/>
                  </a:cubicBezTo>
                  <a:cubicBezTo>
                    <a:pt x="28" y="133"/>
                    <a:pt x="30" y="133"/>
                    <a:pt x="32" y="133"/>
                  </a:cubicBezTo>
                  <a:cubicBezTo>
                    <a:pt x="37" y="133"/>
                    <a:pt x="42" y="131"/>
                    <a:pt x="46" y="128"/>
                  </a:cubicBezTo>
                  <a:cubicBezTo>
                    <a:pt x="53" y="123"/>
                    <a:pt x="59" y="114"/>
                    <a:pt x="63" y="102"/>
                  </a:cubicBezTo>
                  <a:cubicBezTo>
                    <a:pt x="64" y="100"/>
                    <a:pt x="71" y="91"/>
                    <a:pt x="76" y="78"/>
                  </a:cubicBezTo>
                  <a:cubicBezTo>
                    <a:pt x="80" y="70"/>
                    <a:pt x="82" y="63"/>
                    <a:pt x="84" y="56"/>
                  </a:cubicBezTo>
                  <a:cubicBezTo>
                    <a:pt x="85" y="47"/>
                    <a:pt x="85" y="39"/>
                    <a:pt x="83" y="3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58">
              <a:extLst>
                <a:ext uri="{FF2B5EF4-FFF2-40B4-BE49-F238E27FC236}">
                  <a16:creationId xmlns:a16="http://schemas.microsoft.com/office/drawing/2014/main" id="{3E78E0CB-5BA1-0F8D-74C9-A4042343EF9A}"/>
                </a:ext>
              </a:extLst>
            </p:cNvPr>
            <p:cNvSpPr>
              <a:spLocks/>
            </p:cNvSpPr>
            <p:nvPr/>
          </p:nvSpPr>
          <p:spPr bwMode="auto">
            <a:xfrm>
              <a:off x="5820607" y="3569411"/>
              <a:ext cx="114633" cy="57946"/>
            </a:xfrm>
            <a:custGeom>
              <a:avLst/>
              <a:gdLst>
                <a:gd name="T0" fmla="*/ 46 w 46"/>
                <a:gd name="T1" fmla="*/ 19 h 23"/>
                <a:gd name="T2" fmla="*/ 46 w 46"/>
                <a:gd name="T3" fmla="*/ 19 h 23"/>
                <a:gd name="T4" fmla="*/ 29 w 46"/>
                <a:gd name="T5" fmla="*/ 3 h 23"/>
                <a:gd name="T6" fmla="*/ 2 w 46"/>
                <a:gd name="T7" fmla="*/ 8 h 23"/>
                <a:gd name="T8" fmla="*/ 2 w 46"/>
                <a:gd name="T9" fmla="*/ 8 h 23"/>
                <a:gd name="T10" fmla="*/ 2 w 46"/>
                <a:gd name="T11" fmla="*/ 8 h 23"/>
                <a:gd name="T12" fmla="*/ 0 w 46"/>
                <a:gd name="T13" fmla="*/ 10 h 23"/>
                <a:gd name="T14" fmla="*/ 3 w 46"/>
                <a:gd name="T15" fmla="*/ 13 h 23"/>
                <a:gd name="T16" fmla="*/ 4 w 46"/>
                <a:gd name="T17" fmla="*/ 12 h 23"/>
                <a:gd name="T18" fmla="*/ 27 w 46"/>
                <a:gd name="T19" fmla="*/ 8 h 23"/>
                <a:gd name="T20" fmla="*/ 41 w 46"/>
                <a:gd name="T21" fmla="*/ 21 h 23"/>
                <a:gd name="T22" fmla="*/ 44 w 46"/>
                <a:gd name="T23" fmla="*/ 23 h 23"/>
                <a:gd name="T24" fmla="*/ 46 w 46"/>
                <a:gd name="T25" fmla="*/ 20 h 23"/>
                <a:gd name="T26" fmla="*/ 46 w 46"/>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3">
                  <a:moveTo>
                    <a:pt x="46" y="19"/>
                  </a:moveTo>
                  <a:cubicBezTo>
                    <a:pt x="46" y="19"/>
                    <a:pt x="46" y="19"/>
                    <a:pt x="46" y="19"/>
                  </a:cubicBezTo>
                  <a:cubicBezTo>
                    <a:pt x="42" y="11"/>
                    <a:pt x="36" y="5"/>
                    <a:pt x="29" y="3"/>
                  </a:cubicBezTo>
                  <a:cubicBezTo>
                    <a:pt x="16" y="0"/>
                    <a:pt x="3" y="7"/>
                    <a:pt x="2" y="8"/>
                  </a:cubicBezTo>
                  <a:cubicBezTo>
                    <a:pt x="2" y="8"/>
                    <a:pt x="2" y="8"/>
                    <a:pt x="2" y="8"/>
                  </a:cubicBezTo>
                  <a:cubicBezTo>
                    <a:pt x="2" y="8"/>
                    <a:pt x="2" y="8"/>
                    <a:pt x="2" y="8"/>
                  </a:cubicBezTo>
                  <a:cubicBezTo>
                    <a:pt x="1" y="8"/>
                    <a:pt x="0" y="9"/>
                    <a:pt x="0" y="10"/>
                  </a:cubicBezTo>
                  <a:cubicBezTo>
                    <a:pt x="0" y="11"/>
                    <a:pt x="2" y="13"/>
                    <a:pt x="3" y="13"/>
                  </a:cubicBezTo>
                  <a:cubicBezTo>
                    <a:pt x="4" y="13"/>
                    <a:pt x="4" y="12"/>
                    <a:pt x="4" y="12"/>
                  </a:cubicBezTo>
                  <a:cubicBezTo>
                    <a:pt x="5" y="12"/>
                    <a:pt x="16" y="5"/>
                    <a:pt x="27" y="8"/>
                  </a:cubicBezTo>
                  <a:cubicBezTo>
                    <a:pt x="33" y="10"/>
                    <a:pt x="38" y="14"/>
                    <a:pt x="41" y="21"/>
                  </a:cubicBezTo>
                  <a:cubicBezTo>
                    <a:pt x="42" y="22"/>
                    <a:pt x="43" y="23"/>
                    <a:pt x="44" y="23"/>
                  </a:cubicBezTo>
                  <a:cubicBezTo>
                    <a:pt x="45" y="23"/>
                    <a:pt x="46" y="22"/>
                    <a:pt x="46" y="20"/>
                  </a:cubicBezTo>
                  <a:cubicBezTo>
                    <a:pt x="46" y="20"/>
                    <a:pt x="46" y="19"/>
                    <a:pt x="46" y="1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59">
              <a:extLst>
                <a:ext uri="{FF2B5EF4-FFF2-40B4-BE49-F238E27FC236}">
                  <a16:creationId xmlns:a16="http://schemas.microsoft.com/office/drawing/2014/main" id="{2885033A-CF67-9ED6-564F-E26E671E4450}"/>
                </a:ext>
              </a:extLst>
            </p:cNvPr>
            <p:cNvSpPr>
              <a:spLocks/>
            </p:cNvSpPr>
            <p:nvPr/>
          </p:nvSpPr>
          <p:spPr bwMode="auto">
            <a:xfrm>
              <a:off x="5809269" y="3638694"/>
              <a:ext cx="90698" cy="153683"/>
            </a:xfrm>
            <a:custGeom>
              <a:avLst/>
              <a:gdLst>
                <a:gd name="T0" fmla="*/ 34 w 37"/>
                <a:gd name="T1" fmla="*/ 9 h 62"/>
                <a:gd name="T2" fmla="*/ 24 w 37"/>
                <a:gd name="T3" fmla="*/ 1 h 62"/>
                <a:gd name="T4" fmla="*/ 9 w 37"/>
                <a:gd name="T5" fmla="*/ 6 h 62"/>
                <a:gd name="T6" fmla="*/ 8 w 37"/>
                <a:gd name="T7" fmla="*/ 6 h 62"/>
                <a:gd name="T8" fmla="*/ 8 w 37"/>
                <a:gd name="T9" fmla="*/ 6 h 62"/>
                <a:gd name="T10" fmla="*/ 7 w 37"/>
                <a:gd name="T11" fmla="*/ 8 h 62"/>
                <a:gd name="T12" fmla="*/ 10 w 37"/>
                <a:gd name="T13" fmla="*/ 10 h 62"/>
                <a:gd name="T14" fmla="*/ 12 w 37"/>
                <a:gd name="T15" fmla="*/ 10 h 62"/>
                <a:gd name="T16" fmla="*/ 23 w 37"/>
                <a:gd name="T17" fmla="*/ 7 h 62"/>
                <a:gd name="T18" fmla="*/ 29 w 37"/>
                <a:gd name="T19" fmla="*/ 11 h 62"/>
                <a:gd name="T20" fmla="*/ 25 w 37"/>
                <a:gd name="T21" fmla="*/ 29 h 62"/>
                <a:gd name="T22" fmla="*/ 18 w 37"/>
                <a:gd name="T23" fmla="*/ 37 h 62"/>
                <a:gd name="T24" fmla="*/ 13 w 37"/>
                <a:gd name="T25" fmla="*/ 53 h 62"/>
                <a:gd name="T26" fmla="*/ 12 w 37"/>
                <a:gd name="T27" fmla="*/ 57 h 62"/>
                <a:gd name="T28" fmla="*/ 12 w 37"/>
                <a:gd name="T29" fmla="*/ 57 h 62"/>
                <a:gd name="T30" fmla="*/ 9 w 37"/>
                <a:gd name="T31" fmla="*/ 55 h 62"/>
                <a:gd name="T32" fmla="*/ 6 w 37"/>
                <a:gd name="T33" fmla="*/ 34 h 62"/>
                <a:gd name="T34" fmla="*/ 6 w 37"/>
                <a:gd name="T35" fmla="*/ 34 h 62"/>
                <a:gd name="T36" fmla="*/ 3 w 37"/>
                <a:gd name="T37" fmla="*/ 31 h 62"/>
                <a:gd name="T38" fmla="*/ 0 w 37"/>
                <a:gd name="T39" fmla="*/ 34 h 62"/>
                <a:gd name="T40" fmla="*/ 0 w 37"/>
                <a:gd name="T41" fmla="*/ 43 h 62"/>
                <a:gd name="T42" fmla="*/ 5 w 37"/>
                <a:gd name="T43" fmla="*/ 59 h 62"/>
                <a:gd name="T44" fmla="*/ 12 w 37"/>
                <a:gd name="T45" fmla="*/ 62 h 62"/>
                <a:gd name="T46" fmla="*/ 12 w 37"/>
                <a:gd name="T47" fmla="*/ 62 h 62"/>
                <a:gd name="T48" fmla="*/ 17 w 37"/>
                <a:gd name="T49" fmla="*/ 59 h 62"/>
                <a:gd name="T50" fmla="*/ 18 w 37"/>
                <a:gd name="T51" fmla="*/ 54 h 62"/>
                <a:gd name="T52" fmla="*/ 23 w 37"/>
                <a:gd name="T53" fmla="*/ 40 h 62"/>
                <a:gd name="T54" fmla="*/ 29 w 37"/>
                <a:gd name="T55" fmla="*/ 32 h 62"/>
                <a:gd name="T56" fmla="*/ 35 w 37"/>
                <a:gd name="T57" fmla="*/ 21 h 62"/>
                <a:gd name="T58" fmla="*/ 34 w 37"/>
                <a:gd name="T5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2">
                  <a:moveTo>
                    <a:pt x="34" y="9"/>
                  </a:moveTo>
                  <a:cubicBezTo>
                    <a:pt x="32" y="5"/>
                    <a:pt x="28" y="2"/>
                    <a:pt x="24" y="1"/>
                  </a:cubicBezTo>
                  <a:cubicBezTo>
                    <a:pt x="17" y="0"/>
                    <a:pt x="10" y="5"/>
                    <a:pt x="9" y="6"/>
                  </a:cubicBezTo>
                  <a:cubicBezTo>
                    <a:pt x="9" y="6"/>
                    <a:pt x="8" y="6"/>
                    <a:pt x="8" y="6"/>
                  </a:cubicBezTo>
                  <a:cubicBezTo>
                    <a:pt x="8" y="6"/>
                    <a:pt x="8" y="6"/>
                    <a:pt x="8" y="6"/>
                  </a:cubicBezTo>
                  <a:cubicBezTo>
                    <a:pt x="8" y="6"/>
                    <a:pt x="7" y="7"/>
                    <a:pt x="7" y="8"/>
                  </a:cubicBezTo>
                  <a:cubicBezTo>
                    <a:pt x="7" y="9"/>
                    <a:pt x="9" y="10"/>
                    <a:pt x="10" y="10"/>
                  </a:cubicBezTo>
                  <a:cubicBezTo>
                    <a:pt x="11" y="10"/>
                    <a:pt x="11" y="10"/>
                    <a:pt x="12" y="10"/>
                  </a:cubicBezTo>
                  <a:cubicBezTo>
                    <a:pt x="12" y="10"/>
                    <a:pt x="18" y="6"/>
                    <a:pt x="23" y="7"/>
                  </a:cubicBezTo>
                  <a:cubicBezTo>
                    <a:pt x="26" y="7"/>
                    <a:pt x="28" y="9"/>
                    <a:pt x="29" y="11"/>
                  </a:cubicBezTo>
                  <a:cubicBezTo>
                    <a:pt x="33" y="17"/>
                    <a:pt x="30" y="21"/>
                    <a:pt x="25" y="29"/>
                  </a:cubicBezTo>
                  <a:cubicBezTo>
                    <a:pt x="23" y="31"/>
                    <a:pt x="20" y="34"/>
                    <a:pt x="18" y="37"/>
                  </a:cubicBezTo>
                  <a:cubicBezTo>
                    <a:pt x="14" y="44"/>
                    <a:pt x="14" y="49"/>
                    <a:pt x="13" y="53"/>
                  </a:cubicBezTo>
                  <a:cubicBezTo>
                    <a:pt x="13" y="54"/>
                    <a:pt x="13" y="56"/>
                    <a:pt x="12" y="57"/>
                  </a:cubicBezTo>
                  <a:cubicBezTo>
                    <a:pt x="12" y="57"/>
                    <a:pt x="12" y="57"/>
                    <a:pt x="12" y="57"/>
                  </a:cubicBezTo>
                  <a:cubicBezTo>
                    <a:pt x="11" y="57"/>
                    <a:pt x="10" y="56"/>
                    <a:pt x="9" y="55"/>
                  </a:cubicBezTo>
                  <a:cubicBezTo>
                    <a:pt x="6" y="52"/>
                    <a:pt x="5" y="40"/>
                    <a:pt x="6" y="34"/>
                  </a:cubicBezTo>
                  <a:cubicBezTo>
                    <a:pt x="6" y="34"/>
                    <a:pt x="6" y="34"/>
                    <a:pt x="6" y="34"/>
                  </a:cubicBezTo>
                  <a:cubicBezTo>
                    <a:pt x="6" y="32"/>
                    <a:pt x="4" y="31"/>
                    <a:pt x="3" y="31"/>
                  </a:cubicBezTo>
                  <a:cubicBezTo>
                    <a:pt x="2" y="31"/>
                    <a:pt x="0" y="32"/>
                    <a:pt x="0" y="34"/>
                  </a:cubicBezTo>
                  <a:cubicBezTo>
                    <a:pt x="0" y="34"/>
                    <a:pt x="0" y="38"/>
                    <a:pt x="0" y="43"/>
                  </a:cubicBezTo>
                  <a:cubicBezTo>
                    <a:pt x="1" y="51"/>
                    <a:pt x="3" y="56"/>
                    <a:pt x="5" y="59"/>
                  </a:cubicBezTo>
                  <a:cubicBezTo>
                    <a:pt x="7" y="61"/>
                    <a:pt x="9" y="62"/>
                    <a:pt x="12" y="62"/>
                  </a:cubicBezTo>
                  <a:cubicBezTo>
                    <a:pt x="12" y="62"/>
                    <a:pt x="12" y="62"/>
                    <a:pt x="12" y="62"/>
                  </a:cubicBezTo>
                  <a:cubicBezTo>
                    <a:pt x="15" y="62"/>
                    <a:pt x="16" y="60"/>
                    <a:pt x="17" y="59"/>
                  </a:cubicBezTo>
                  <a:cubicBezTo>
                    <a:pt x="18" y="58"/>
                    <a:pt x="18" y="56"/>
                    <a:pt x="18" y="54"/>
                  </a:cubicBezTo>
                  <a:cubicBezTo>
                    <a:pt x="19" y="50"/>
                    <a:pt x="19" y="46"/>
                    <a:pt x="23" y="40"/>
                  </a:cubicBezTo>
                  <a:cubicBezTo>
                    <a:pt x="25" y="37"/>
                    <a:pt x="27" y="35"/>
                    <a:pt x="29" y="32"/>
                  </a:cubicBezTo>
                  <a:cubicBezTo>
                    <a:pt x="32" y="28"/>
                    <a:pt x="34" y="25"/>
                    <a:pt x="35" y="21"/>
                  </a:cubicBezTo>
                  <a:cubicBezTo>
                    <a:pt x="37" y="17"/>
                    <a:pt x="37" y="13"/>
                    <a:pt x="34" y="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Multiply 16">
            <a:extLst>
              <a:ext uri="{FF2B5EF4-FFF2-40B4-BE49-F238E27FC236}">
                <a16:creationId xmlns:a16="http://schemas.microsoft.com/office/drawing/2014/main" id="{583E83BA-0F1C-8A02-0720-823E1F50528D}"/>
              </a:ext>
            </a:extLst>
          </p:cNvPr>
          <p:cNvSpPr/>
          <p:nvPr/>
        </p:nvSpPr>
        <p:spPr>
          <a:xfrm>
            <a:off x="8763426" y="1912699"/>
            <a:ext cx="900244" cy="998458"/>
          </a:xfrm>
          <a:prstGeom prst="mathMultiply">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outdoor, gun&#10;&#10;Description automatically generated">
            <a:extLst>
              <a:ext uri="{FF2B5EF4-FFF2-40B4-BE49-F238E27FC236}">
                <a16:creationId xmlns:a16="http://schemas.microsoft.com/office/drawing/2014/main" id="{C7EBFBBC-6AE2-B245-405B-2ABF97D8526E}"/>
              </a:ext>
            </a:extLst>
          </p:cNvPr>
          <p:cNvPicPr>
            <a:picLocks noChangeAspect="1"/>
          </p:cNvPicPr>
          <p:nvPr/>
        </p:nvPicPr>
        <p:blipFill rotWithShape="1">
          <a:blip r:embed="rId7">
            <a:extLst>
              <a:ext uri="{28A0092B-C50C-407E-A947-70E740481C1C}">
                <a14:useLocalDpi xmlns:a14="http://schemas.microsoft.com/office/drawing/2010/main" val="0"/>
              </a:ext>
            </a:extLst>
          </a:blip>
          <a:srcRect l="-274" r="1377"/>
          <a:stretch/>
        </p:blipFill>
        <p:spPr>
          <a:xfrm>
            <a:off x="1305418" y="3933910"/>
            <a:ext cx="2969841" cy="2079754"/>
          </a:xfrm>
          <a:prstGeom prst="rect">
            <a:avLst/>
          </a:prstGeom>
        </p:spPr>
      </p:pic>
      <p:sp>
        <p:nvSpPr>
          <p:cNvPr id="16" name="TextBox 15">
            <a:extLst>
              <a:ext uri="{FF2B5EF4-FFF2-40B4-BE49-F238E27FC236}">
                <a16:creationId xmlns:a16="http://schemas.microsoft.com/office/drawing/2014/main" id="{E4750347-D0DE-6C7F-681E-FF73D205D68D}"/>
              </a:ext>
            </a:extLst>
          </p:cNvPr>
          <p:cNvSpPr txBox="1"/>
          <p:nvPr/>
        </p:nvSpPr>
        <p:spPr>
          <a:xfrm>
            <a:off x="1306884" y="3205106"/>
            <a:ext cx="2968375" cy="707886"/>
          </a:xfrm>
          <a:prstGeom prst="rect">
            <a:avLst/>
          </a:prstGeom>
          <a:solidFill>
            <a:srgbClr val="FEDFC1"/>
          </a:solidFill>
          <a:ln>
            <a:solidFill>
              <a:srgbClr val="0033AD"/>
            </a:solidFill>
          </a:ln>
        </p:spPr>
        <p:txBody>
          <a:bodyPr wrap="square" rtlCol="0">
            <a:spAutoFit/>
          </a:bodyPr>
          <a:lstStyle/>
          <a:p>
            <a:pPr algn="ctr"/>
            <a:r>
              <a:rPr lang="en-US" sz="2000" b="1" dirty="0">
                <a:solidFill>
                  <a:srgbClr val="0033AD"/>
                </a:solidFill>
              </a:rPr>
              <a:t>“Speech-in-speech”</a:t>
            </a:r>
          </a:p>
          <a:p>
            <a:pPr algn="ctr"/>
            <a:r>
              <a:rPr lang="en-US" sz="2000" b="1" dirty="0">
                <a:solidFill>
                  <a:srgbClr val="0033AD"/>
                </a:solidFill>
              </a:rPr>
              <a:t>recognition</a:t>
            </a:r>
            <a:endParaRPr lang="en-US" sz="2000" dirty="0">
              <a:solidFill>
                <a:srgbClr val="0033AD"/>
              </a:solidFill>
            </a:endParaRPr>
          </a:p>
        </p:txBody>
      </p:sp>
      <p:sp>
        <p:nvSpPr>
          <p:cNvPr id="20" name="Title 1">
            <a:extLst>
              <a:ext uri="{FF2B5EF4-FFF2-40B4-BE49-F238E27FC236}">
                <a16:creationId xmlns:a16="http://schemas.microsoft.com/office/drawing/2014/main" id="{D00391B2-9CF9-5D88-6E0A-53F173BF0121}"/>
              </a:ext>
            </a:extLst>
          </p:cNvPr>
          <p:cNvSpPr txBox="1">
            <a:spLocks/>
          </p:cNvSpPr>
          <p:nvPr/>
        </p:nvSpPr>
        <p:spPr>
          <a:xfrm>
            <a:off x="6864526" y="426163"/>
            <a:ext cx="4698044" cy="998458"/>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800" dirty="0">
                <a:latin typeface="Calibri" panose="020F0502020204030204" pitchFamily="34" charset="0"/>
                <a:cs typeface="Calibri" panose="020F0502020204030204" pitchFamily="34" charset="0"/>
                <a:sym typeface="Wingdings" pitchFamily="2" charset="2"/>
              </a:rPr>
              <a:t>Cognitive Resource Demands &amp; </a:t>
            </a:r>
            <a:r>
              <a:rPr lang="en-US" sz="2800" b="1" dirty="0">
                <a:latin typeface="Calibri" panose="020F0502020204030204" pitchFamily="34" charset="0"/>
                <a:cs typeface="Calibri" panose="020F0502020204030204" pitchFamily="34" charset="0"/>
                <a:sym typeface="Wingdings" pitchFamily="2" charset="2"/>
              </a:rPr>
              <a:t>Effortful Listening</a:t>
            </a:r>
            <a:endParaRPr lang="en-US" sz="2800" b="1" dirty="0">
              <a:latin typeface="Calibri" panose="020F0502020204030204" pitchFamily="34" charset="0"/>
              <a:cs typeface="Calibri" panose="020F0502020204030204" pitchFamily="34" charset="0"/>
            </a:endParaRPr>
          </a:p>
        </p:txBody>
      </p:sp>
      <p:pic>
        <p:nvPicPr>
          <p:cNvPr id="22" name="Picture 21" descr="A picture containing text, bench, fence, outdoor&#10;&#10;Description automatically generated">
            <a:extLst>
              <a:ext uri="{FF2B5EF4-FFF2-40B4-BE49-F238E27FC236}">
                <a16:creationId xmlns:a16="http://schemas.microsoft.com/office/drawing/2014/main" id="{FA12A285-EC15-0070-7300-6FFC8C6BCF8E}"/>
              </a:ext>
            </a:extLst>
          </p:cNvPr>
          <p:cNvPicPr>
            <a:picLocks noChangeAspect="1"/>
          </p:cNvPicPr>
          <p:nvPr/>
        </p:nvPicPr>
        <p:blipFill rotWithShape="1">
          <a:blip r:embed="rId8">
            <a:extLst>
              <a:ext uri="{28A0092B-C50C-407E-A947-70E740481C1C}">
                <a14:useLocalDpi xmlns:a14="http://schemas.microsoft.com/office/drawing/2010/main" val="0"/>
              </a:ext>
            </a:extLst>
          </a:blip>
          <a:srcRect l="1485" r="2602"/>
          <a:stretch/>
        </p:blipFill>
        <p:spPr>
          <a:xfrm>
            <a:off x="1305418" y="960641"/>
            <a:ext cx="2969841" cy="2079755"/>
          </a:xfrm>
          <a:prstGeom prst="rect">
            <a:avLst/>
          </a:prstGeom>
        </p:spPr>
      </p:pic>
      <p:sp>
        <p:nvSpPr>
          <p:cNvPr id="23" name="Right Arrow 22">
            <a:extLst>
              <a:ext uri="{FF2B5EF4-FFF2-40B4-BE49-F238E27FC236}">
                <a16:creationId xmlns:a16="http://schemas.microsoft.com/office/drawing/2014/main" id="{9DE16936-5CE6-4804-E706-43D57A629998}"/>
              </a:ext>
            </a:extLst>
          </p:cNvPr>
          <p:cNvSpPr/>
          <p:nvPr/>
        </p:nvSpPr>
        <p:spPr>
          <a:xfrm>
            <a:off x="5130465" y="2835131"/>
            <a:ext cx="1170375" cy="660616"/>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D4A3137F-E7A2-0506-17BB-15CA0C08B64F}"/>
              </a:ext>
            </a:extLst>
          </p:cNvPr>
          <p:cNvSpPr txBox="1">
            <a:spLocks/>
          </p:cNvSpPr>
          <p:nvPr/>
        </p:nvSpPr>
        <p:spPr>
          <a:xfrm>
            <a:off x="6864526" y="3169469"/>
            <a:ext cx="4698044" cy="2828227"/>
          </a:xfrm>
          <a:prstGeom prst="rect">
            <a:avLst/>
          </a:prstGeom>
          <a:solidFill>
            <a:srgbClr val="FEDFC1"/>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800" dirty="0">
                <a:solidFill>
                  <a:srgbClr val="0033AD"/>
                </a:solidFill>
                <a:latin typeface="+mn-lt"/>
                <a:sym typeface="Wingdings" pitchFamily="2" charset="2"/>
              </a:rPr>
              <a:t>Successful </a:t>
            </a:r>
            <a:r>
              <a:rPr lang="en-US" sz="2800" b="1" dirty="0">
                <a:solidFill>
                  <a:srgbClr val="0033AD"/>
                </a:solidFill>
                <a:latin typeface="+mn-lt"/>
                <a:sym typeface="Wingdings" pitchFamily="2" charset="2"/>
              </a:rPr>
              <a:t>speech-in-noise</a:t>
            </a:r>
            <a:r>
              <a:rPr lang="en-US" sz="2800" dirty="0">
                <a:solidFill>
                  <a:srgbClr val="0033AD"/>
                </a:solidFill>
                <a:latin typeface="+mn-lt"/>
                <a:sym typeface="Wingdings" pitchFamily="2" charset="2"/>
              </a:rPr>
              <a:t> &amp; </a:t>
            </a:r>
          </a:p>
          <a:p>
            <a:pPr algn="ctr" defTabSz="914400"/>
            <a:r>
              <a:rPr lang="en-US" sz="2800" b="1" dirty="0">
                <a:solidFill>
                  <a:srgbClr val="0033AD"/>
                </a:solidFill>
                <a:latin typeface="+mn-lt"/>
                <a:sym typeface="Wingdings" pitchFamily="2" charset="2"/>
              </a:rPr>
              <a:t>speech-in-speech recognition</a:t>
            </a:r>
            <a:r>
              <a:rPr lang="en-US" sz="2800" dirty="0">
                <a:solidFill>
                  <a:srgbClr val="0033AD"/>
                </a:solidFill>
                <a:latin typeface="+mn-lt"/>
                <a:sym typeface="Wingdings" pitchFamily="2" charset="2"/>
              </a:rPr>
              <a:t> requires significant </a:t>
            </a:r>
          </a:p>
          <a:p>
            <a:pPr algn="ctr" defTabSz="914400"/>
            <a:r>
              <a:rPr lang="en-US" sz="2800" b="1" dirty="0">
                <a:solidFill>
                  <a:srgbClr val="0033AD"/>
                </a:solidFill>
                <a:latin typeface="+mn-lt"/>
                <a:sym typeface="Wingdings" pitchFamily="2" charset="2"/>
              </a:rPr>
              <a:t>cognitive resource engagement</a:t>
            </a:r>
            <a:r>
              <a:rPr lang="en-US" sz="2800" dirty="0">
                <a:solidFill>
                  <a:srgbClr val="0033AD"/>
                </a:solidFill>
                <a:latin typeface="+mn-lt"/>
                <a:sym typeface="Wingdings" pitchFamily="2" charset="2"/>
              </a:rPr>
              <a:t> </a:t>
            </a:r>
          </a:p>
          <a:p>
            <a:pPr algn="ctr" defTabSz="914400"/>
            <a:r>
              <a:rPr lang="en-US" sz="2800" dirty="0">
                <a:solidFill>
                  <a:srgbClr val="0033AD"/>
                </a:solidFill>
                <a:latin typeface="+mn-lt"/>
                <a:sym typeface="Wingdings" pitchFamily="2" charset="2"/>
              </a:rPr>
              <a:t>&amp; </a:t>
            </a:r>
          </a:p>
          <a:p>
            <a:pPr algn="ctr" defTabSz="914400"/>
            <a:r>
              <a:rPr lang="en-US" sz="2800" b="1" dirty="0">
                <a:solidFill>
                  <a:srgbClr val="0033AD"/>
                </a:solidFill>
                <a:latin typeface="+mn-lt"/>
                <a:sym typeface="Wingdings" pitchFamily="2" charset="2"/>
              </a:rPr>
              <a:t>listening effort</a:t>
            </a:r>
            <a:r>
              <a:rPr lang="en-US" sz="2800" dirty="0">
                <a:solidFill>
                  <a:srgbClr val="0033AD"/>
                </a:solidFill>
                <a:latin typeface="+mn-lt"/>
                <a:sym typeface="Wingdings" pitchFamily="2" charset="2"/>
              </a:rPr>
              <a:t>!! </a:t>
            </a:r>
            <a:endParaRPr lang="en-US" sz="2800" dirty="0">
              <a:solidFill>
                <a:srgbClr val="0033AD"/>
              </a:solidFill>
              <a:latin typeface="+mn-lt"/>
            </a:endParaRPr>
          </a:p>
        </p:txBody>
      </p:sp>
      <p:sp>
        <p:nvSpPr>
          <p:cNvPr id="26" name="Up Arrow 25">
            <a:extLst>
              <a:ext uri="{FF2B5EF4-FFF2-40B4-BE49-F238E27FC236}">
                <a16:creationId xmlns:a16="http://schemas.microsoft.com/office/drawing/2014/main" id="{FC8AB618-B8B3-1E11-3D9E-CEAC96DE4FD7}"/>
              </a:ext>
            </a:extLst>
          </p:cNvPr>
          <p:cNvSpPr/>
          <p:nvPr/>
        </p:nvSpPr>
        <p:spPr>
          <a:xfrm>
            <a:off x="7301946" y="1811593"/>
            <a:ext cx="464377" cy="1200670"/>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6A3068E-8613-2E77-0A7C-EDCA903DC410}"/>
              </a:ext>
            </a:extLst>
          </p:cNvPr>
          <p:cNvGrpSpPr/>
          <p:nvPr/>
        </p:nvGrpSpPr>
        <p:grpSpPr>
          <a:xfrm>
            <a:off x="4488699" y="4683988"/>
            <a:ext cx="464377" cy="423295"/>
            <a:chOff x="703263" y="6089651"/>
            <a:chExt cx="284162" cy="280987"/>
          </a:xfrm>
        </p:grpSpPr>
        <p:sp>
          <p:nvSpPr>
            <p:cNvPr id="28" name="Freeform 248">
              <a:extLst>
                <a:ext uri="{FF2B5EF4-FFF2-40B4-BE49-F238E27FC236}">
                  <a16:creationId xmlns:a16="http://schemas.microsoft.com/office/drawing/2014/main" id="{7C7F8AB3-0768-3333-3742-2A7E519DB62A}"/>
                </a:ext>
              </a:extLst>
            </p:cNvPr>
            <p:cNvSpPr>
              <a:spLocks/>
            </p:cNvSpPr>
            <p:nvPr/>
          </p:nvSpPr>
          <p:spPr bwMode="auto">
            <a:xfrm>
              <a:off x="703263" y="6097588"/>
              <a:ext cx="273050" cy="273050"/>
            </a:xfrm>
            <a:custGeom>
              <a:avLst/>
              <a:gdLst>
                <a:gd name="T0" fmla="*/ 90 w 93"/>
                <a:gd name="T1" fmla="*/ 3 h 93"/>
                <a:gd name="T2" fmla="*/ 79 w 93"/>
                <a:gd name="T3" fmla="*/ 3 h 93"/>
                <a:gd name="T4" fmla="*/ 3 w 93"/>
                <a:gd name="T5" fmla="*/ 79 h 93"/>
                <a:gd name="T6" fmla="*/ 3 w 93"/>
                <a:gd name="T7" fmla="*/ 90 h 93"/>
                <a:gd name="T8" fmla="*/ 9 w 93"/>
                <a:gd name="T9" fmla="*/ 93 h 93"/>
                <a:gd name="T10" fmla="*/ 14 w 93"/>
                <a:gd name="T11" fmla="*/ 90 h 93"/>
                <a:gd name="T12" fmla="*/ 90 w 93"/>
                <a:gd name="T13" fmla="*/ 14 h 93"/>
                <a:gd name="T14" fmla="*/ 90 w 93"/>
                <a:gd name="T15" fmla="*/ 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3">
                  <a:moveTo>
                    <a:pt x="90" y="3"/>
                  </a:moveTo>
                  <a:cubicBezTo>
                    <a:pt x="87" y="0"/>
                    <a:pt x="82" y="0"/>
                    <a:pt x="79" y="3"/>
                  </a:cubicBezTo>
                  <a:cubicBezTo>
                    <a:pt x="3" y="79"/>
                    <a:pt x="3" y="79"/>
                    <a:pt x="3" y="79"/>
                  </a:cubicBezTo>
                  <a:cubicBezTo>
                    <a:pt x="0" y="82"/>
                    <a:pt x="0" y="87"/>
                    <a:pt x="3" y="90"/>
                  </a:cubicBezTo>
                  <a:cubicBezTo>
                    <a:pt x="5" y="92"/>
                    <a:pt x="7" y="93"/>
                    <a:pt x="9" y="93"/>
                  </a:cubicBezTo>
                  <a:cubicBezTo>
                    <a:pt x="11" y="93"/>
                    <a:pt x="13" y="92"/>
                    <a:pt x="14" y="90"/>
                  </a:cubicBezTo>
                  <a:cubicBezTo>
                    <a:pt x="90" y="14"/>
                    <a:pt x="90" y="14"/>
                    <a:pt x="90" y="14"/>
                  </a:cubicBezTo>
                  <a:cubicBezTo>
                    <a:pt x="93" y="11"/>
                    <a:pt x="93" y="6"/>
                    <a:pt x="9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9">
              <a:extLst>
                <a:ext uri="{FF2B5EF4-FFF2-40B4-BE49-F238E27FC236}">
                  <a16:creationId xmlns:a16="http://schemas.microsoft.com/office/drawing/2014/main" id="{80EBD2B9-24FE-389D-F2A0-4E8D32B0DB84}"/>
                </a:ext>
              </a:extLst>
            </p:cNvPr>
            <p:cNvSpPr>
              <a:spLocks noEditPoints="1"/>
            </p:cNvSpPr>
            <p:nvPr/>
          </p:nvSpPr>
          <p:spPr bwMode="auto">
            <a:xfrm>
              <a:off x="706438" y="6089651"/>
              <a:ext cx="120650" cy="119063"/>
            </a:xfrm>
            <a:custGeom>
              <a:avLst/>
              <a:gdLst>
                <a:gd name="T0" fmla="*/ 21 w 41"/>
                <a:gd name="T1" fmla="*/ 41 h 41"/>
                <a:gd name="T2" fmla="*/ 35 w 41"/>
                <a:gd name="T3" fmla="*/ 35 h 41"/>
                <a:gd name="T4" fmla="*/ 41 w 41"/>
                <a:gd name="T5" fmla="*/ 21 h 41"/>
                <a:gd name="T6" fmla="*/ 21 w 41"/>
                <a:gd name="T7" fmla="*/ 0 h 41"/>
                <a:gd name="T8" fmla="*/ 0 w 41"/>
                <a:gd name="T9" fmla="*/ 21 h 41"/>
                <a:gd name="T10" fmla="*/ 21 w 41"/>
                <a:gd name="T11" fmla="*/ 41 h 41"/>
                <a:gd name="T12" fmla="*/ 13 w 41"/>
                <a:gd name="T13" fmla="*/ 13 h 41"/>
                <a:gd name="T14" fmla="*/ 21 w 41"/>
                <a:gd name="T15" fmla="*/ 10 h 41"/>
                <a:gd name="T16" fmla="*/ 31 w 41"/>
                <a:gd name="T17" fmla="*/ 21 h 41"/>
                <a:gd name="T18" fmla="*/ 28 w 41"/>
                <a:gd name="T19" fmla="*/ 28 h 41"/>
                <a:gd name="T20" fmla="*/ 21 w 41"/>
                <a:gd name="T21" fmla="*/ 31 h 41"/>
                <a:gd name="T22" fmla="*/ 11 w 41"/>
                <a:gd name="T23" fmla="*/ 21 h 41"/>
                <a:gd name="T24" fmla="*/ 13 w 41"/>
                <a:gd name="T25"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1">
                  <a:moveTo>
                    <a:pt x="21" y="41"/>
                  </a:moveTo>
                  <a:cubicBezTo>
                    <a:pt x="26" y="41"/>
                    <a:pt x="31" y="39"/>
                    <a:pt x="35" y="35"/>
                  </a:cubicBezTo>
                  <a:cubicBezTo>
                    <a:pt x="39" y="31"/>
                    <a:pt x="41" y="26"/>
                    <a:pt x="41" y="21"/>
                  </a:cubicBezTo>
                  <a:cubicBezTo>
                    <a:pt x="41" y="9"/>
                    <a:pt x="32" y="0"/>
                    <a:pt x="21" y="0"/>
                  </a:cubicBezTo>
                  <a:cubicBezTo>
                    <a:pt x="9" y="0"/>
                    <a:pt x="0" y="9"/>
                    <a:pt x="0" y="21"/>
                  </a:cubicBezTo>
                  <a:cubicBezTo>
                    <a:pt x="0" y="32"/>
                    <a:pt x="9" y="41"/>
                    <a:pt x="21" y="41"/>
                  </a:cubicBezTo>
                  <a:close/>
                  <a:moveTo>
                    <a:pt x="13" y="13"/>
                  </a:moveTo>
                  <a:cubicBezTo>
                    <a:pt x="15" y="12"/>
                    <a:pt x="18" y="10"/>
                    <a:pt x="21" y="10"/>
                  </a:cubicBezTo>
                  <a:cubicBezTo>
                    <a:pt x="26" y="10"/>
                    <a:pt x="31" y="15"/>
                    <a:pt x="31" y="21"/>
                  </a:cubicBezTo>
                  <a:cubicBezTo>
                    <a:pt x="31" y="23"/>
                    <a:pt x="30" y="26"/>
                    <a:pt x="28" y="28"/>
                  </a:cubicBezTo>
                  <a:cubicBezTo>
                    <a:pt x="26" y="30"/>
                    <a:pt x="23" y="31"/>
                    <a:pt x="21" y="31"/>
                  </a:cubicBezTo>
                  <a:cubicBezTo>
                    <a:pt x="15" y="31"/>
                    <a:pt x="11" y="26"/>
                    <a:pt x="11" y="21"/>
                  </a:cubicBezTo>
                  <a:cubicBezTo>
                    <a:pt x="11" y="18"/>
                    <a:pt x="12"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0">
              <a:extLst>
                <a:ext uri="{FF2B5EF4-FFF2-40B4-BE49-F238E27FC236}">
                  <a16:creationId xmlns:a16="http://schemas.microsoft.com/office/drawing/2014/main" id="{1CDB4862-A8C0-9A90-B96B-9ECF8E08CD82}"/>
                </a:ext>
              </a:extLst>
            </p:cNvPr>
            <p:cNvSpPr>
              <a:spLocks noEditPoints="1"/>
            </p:cNvSpPr>
            <p:nvPr/>
          </p:nvSpPr>
          <p:spPr bwMode="auto">
            <a:xfrm>
              <a:off x="865188" y="6246813"/>
              <a:ext cx="122237" cy="123825"/>
            </a:xfrm>
            <a:custGeom>
              <a:avLst/>
              <a:gdLst>
                <a:gd name="T0" fmla="*/ 21 w 42"/>
                <a:gd name="T1" fmla="*/ 0 h 42"/>
                <a:gd name="T2" fmla="*/ 0 w 42"/>
                <a:gd name="T3" fmla="*/ 21 h 42"/>
                <a:gd name="T4" fmla="*/ 21 w 42"/>
                <a:gd name="T5" fmla="*/ 42 h 42"/>
                <a:gd name="T6" fmla="*/ 36 w 42"/>
                <a:gd name="T7" fmla="*/ 36 h 42"/>
                <a:gd name="T8" fmla="*/ 42 w 42"/>
                <a:gd name="T9" fmla="*/ 21 h 42"/>
                <a:gd name="T10" fmla="*/ 21 w 42"/>
                <a:gd name="T11" fmla="*/ 0 h 42"/>
                <a:gd name="T12" fmla="*/ 28 w 42"/>
                <a:gd name="T13" fmla="*/ 28 h 42"/>
                <a:gd name="T14" fmla="*/ 21 w 42"/>
                <a:gd name="T15" fmla="*/ 31 h 42"/>
                <a:gd name="T16" fmla="*/ 11 w 42"/>
                <a:gd name="T17" fmla="*/ 21 h 42"/>
                <a:gd name="T18" fmla="*/ 14 w 42"/>
                <a:gd name="T19" fmla="*/ 14 h 42"/>
                <a:gd name="T20" fmla="*/ 21 w 42"/>
                <a:gd name="T21" fmla="*/ 11 h 42"/>
                <a:gd name="T22" fmla="*/ 31 w 42"/>
                <a:gd name="T23" fmla="*/ 21 h 42"/>
                <a:gd name="T24" fmla="*/ 28 w 42"/>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2">
                  <a:moveTo>
                    <a:pt x="21" y="0"/>
                  </a:moveTo>
                  <a:cubicBezTo>
                    <a:pt x="9" y="0"/>
                    <a:pt x="0" y="9"/>
                    <a:pt x="0" y="21"/>
                  </a:cubicBezTo>
                  <a:cubicBezTo>
                    <a:pt x="0" y="32"/>
                    <a:pt x="10" y="42"/>
                    <a:pt x="21" y="42"/>
                  </a:cubicBezTo>
                  <a:cubicBezTo>
                    <a:pt x="26" y="42"/>
                    <a:pt x="32" y="39"/>
                    <a:pt x="36" y="36"/>
                  </a:cubicBezTo>
                  <a:cubicBezTo>
                    <a:pt x="39" y="32"/>
                    <a:pt x="42" y="26"/>
                    <a:pt x="42" y="21"/>
                  </a:cubicBezTo>
                  <a:cubicBezTo>
                    <a:pt x="42" y="9"/>
                    <a:pt x="32" y="0"/>
                    <a:pt x="21" y="0"/>
                  </a:cubicBezTo>
                  <a:close/>
                  <a:moveTo>
                    <a:pt x="28" y="28"/>
                  </a:moveTo>
                  <a:cubicBezTo>
                    <a:pt x="26" y="30"/>
                    <a:pt x="24" y="31"/>
                    <a:pt x="21" y="31"/>
                  </a:cubicBezTo>
                  <a:cubicBezTo>
                    <a:pt x="15" y="31"/>
                    <a:pt x="11" y="27"/>
                    <a:pt x="11" y="21"/>
                  </a:cubicBezTo>
                  <a:cubicBezTo>
                    <a:pt x="11" y="18"/>
                    <a:pt x="12" y="16"/>
                    <a:pt x="14" y="14"/>
                  </a:cubicBezTo>
                  <a:cubicBezTo>
                    <a:pt x="16" y="12"/>
                    <a:pt x="18" y="11"/>
                    <a:pt x="21" y="11"/>
                  </a:cubicBezTo>
                  <a:cubicBezTo>
                    <a:pt x="27" y="11"/>
                    <a:pt x="31" y="15"/>
                    <a:pt x="31" y="21"/>
                  </a:cubicBezTo>
                  <a:cubicBezTo>
                    <a:pt x="31" y="24"/>
                    <a:pt x="30" y="26"/>
                    <a:pt x="2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Up Arrow 30">
            <a:extLst>
              <a:ext uri="{FF2B5EF4-FFF2-40B4-BE49-F238E27FC236}">
                <a16:creationId xmlns:a16="http://schemas.microsoft.com/office/drawing/2014/main" id="{C08DAE84-1435-5E7F-74C8-EEB30E75709B}"/>
              </a:ext>
            </a:extLst>
          </p:cNvPr>
          <p:cNvSpPr/>
          <p:nvPr/>
        </p:nvSpPr>
        <p:spPr>
          <a:xfrm>
            <a:off x="11193866" y="1817632"/>
            <a:ext cx="464377" cy="1200670"/>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701A05A-8890-0125-8001-E56E1E3E9B75}"/>
              </a:ext>
            </a:extLst>
          </p:cNvPr>
          <p:cNvGrpSpPr/>
          <p:nvPr/>
        </p:nvGrpSpPr>
        <p:grpSpPr>
          <a:xfrm>
            <a:off x="10704500" y="2283861"/>
            <a:ext cx="464377" cy="423295"/>
            <a:chOff x="703263" y="6089651"/>
            <a:chExt cx="284162" cy="280987"/>
          </a:xfrm>
        </p:grpSpPr>
        <p:sp>
          <p:nvSpPr>
            <p:cNvPr id="33" name="Freeform 248">
              <a:extLst>
                <a:ext uri="{FF2B5EF4-FFF2-40B4-BE49-F238E27FC236}">
                  <a16:creationId xmlns:a16="http://schemas.microsoft.com/office/drawing/2014/main" id="{2740ABF6-231E-C218-0CE9-116D456F3815}"/>
                </a:ext>
              </a:extLst>
            </p:cNvPr>
            <p:cNvSpPr>
              <a:spLocks/>
            </p:cNvSpPr>
            <p:nvPr/>
          </p:nvSpPr>
          <p:spPr bwMode="auto">
            <a:xfrm>
              <a:off x="703263" y="6097588"/>
              <a:ext cx="273050" cy="273050"/>
            </a:xfrm>
            <a:custGeom>
              <a:avLst/>
              <a:gdLst>
                <a:gd name="T0" fmla="*/ 90 w 93"/>
                <a:gd name="T1" fmla="*/ 3 h 93"/>
                <a:gd name="T2" fmla="*/ 79 w 93"/>
                <a:gd name="T3" fmla="*/ 3 h 93"/>
                <a:gd name="T4" fmla="*/ 3 w 93"/>
                <a:gd name="T5" fmla="*/ 79 h 93"/>
                <a:gd name="T6" fmla="*/ 3 w 93"/>
                <a:gd name="T7" fmla="*/ 90 h 93"/>
                <a:gd name="T8" fmla="*/ 9 w 93"/>
                <a:gd name="T9" fmla="*/ 93 h 93"/>
                <a:gd name="T10" fmla="*/ 14 w 93"/>
                <a:gd name="T11" fmla="*/ 90 h 93"/>
                <a:gd name="T12" fmla="*/ 90 w 93"/>
                <a:gd name="T13" fmla="*/ 14 h 93"/>
                <a:gd name="T14" fmla="*/ 90 w 93"/>
                <a:gd name="T15" fmla="*/ 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3">
                  <a:moveTo>
                    <a:pt x="90" y="3"/>
                  </a:moveTo>
                  <a:cubicBezTo>
                    <a:pt x="87" y="0"/>
                    <a:pt x="82" y="0"/>
                    <a:pt x="79" y="3"/>
                  </a:cubicBezTo>
                  <a:cubicBezTo>
                    <a:pt x="3" y="79"/>
                    <a:pt x="3" y="79"/>
                    <a:pt x="3" y="79"/>
                  </a:cubicBezTo>
                  <a:cubicBezTo>
                    <a:pt x="0" y="82"/>
                    <a:pt x="0" y="87"/>
                    <a:pt x="3" y="90"/>
                  </a:cubicBezTo>
                  <a:cubicBezTo>
                    <a:pt x="5" y="92"/>
                    <a:pt x="7" y="93"/>
                    <a:pt x="9" y="93"/>
                  </a:cubicBezTo>
                  <a:cubicBezTo>
                    <a:pt x="11" y="93"/>
                    <a:pt x="13" y="92"/>
                    <a:pt x="14" y="90"/>
                  </a:cubicBezTo>
                  <a:cubicBezTo>
                    <a:pt x="90" y="14"/>
                    <a:pt x="90" y="14"/>
                    <a:pt x="90" y="14"/>
                  </a:cubicBezTo>
                  <a:cubicBezTo>
                    <a:pt x="93" y="11"/>
                    <a:pt x="93" y="6"/>
                    <a:pt x="9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49">
              <a:extLst>
                <a:ext uri="{FF2B5EF4-FFF2-40B4-BE49-F238E27FC236}">
                  <a16:creationId xmlns:a16="http://schemas.microsoft.com/office/drawing/2014/main" id="{A059F511-6EB8-B1A5-9FFD-AF8F4DC01ED2}"/>
                </a:ext>
              </a:extLst>
            </p:cNvPr>
            <p:cNvSpPr>
              <a:spLocks noEditPoints="1"/>
            </p:cNvSpPr>
            <p:nvPr/>
          </p:nvSpPr>
          <p:spPr bwMode="auto">
            <a:xfrm>
              <a:off x="706438" y="6089651"/>
              <a:ext cx="120650" cy="119063"/>
            </a:xfrm>
            <a:custGeom>
              <a:avLst/>
              <a:gdLst>
                <a:gd name="T0" fmla="*/ 21 w 41"/>
                <a:gd name="T1" fmla="*/ 41 h 41"/>
                <a:gd name="T2" fmla="*/ 35 w 41"/>
                <a:gd name="T3" fmla="*/ 35 h 41"/>
                <a:gd name="T4" fmla="*/ 41 w 41"/>
                <a:gd name="T5" fmla="*/ 21 h 41"/>
                <a:gd name="T6" fmla="*/ 21 w 41"/>
                <a:gd name="T7" fmla="*/ 0 h 41"/>
                <a:gd name="T8" fmla="*/ 0 w 41"/>
                <a:gd name="T9" fmla="*/ 21 h 41"/>
                <a:gd name="T10" fmla="*/ 21 w 41"/>
                <a:gd name="T11" fmla="*/ 41 h 41"/>
                <a:gd name="T12" fmla="*/ 13 w 41"/>
                <a:gd name="T13" fmla="*/ 13 h 41"/>
                <a:gd name="T14" fmla="*/ 21 w 41"/>
                <a:gd name="T15" fmla="*/ 10 h 41"/>
                <a:gd name="T16" fmla="*/ 31 w 41"/>
                <a:gd name="T17" fmla="*/ 21 h 41"/>
                <a:gd name="T18" fmla="*/ 28 w 41"/>
                <a:gd name="T19" fmla="*/ 28 h 41"/>
                <a:gd name="T20" fmla="*/ 21 w 41"/>
                <a:gd name="T21" fmla="*/ 31 h 41"/>
                <a:gd name="T22" fmla="*/ 11 w 41"/>
                <a:gd name="T23" fmla="*/ 21 h 41"/>
                <a:gd name="T24" fmla="*/ 13 w 41"/>
                <a:gd name="T25"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1">
                  <a:moveTo>
                    <a:pt x="21" y="41"/>
                  </a:moveTo>
                  <a:cubicBezTo>
                    <a:pt x="26" y="41"/>
                    <a:pt x="31" y="39"/>
                    <a:pt x="35" y="35"/>
                  </a:cubicBezTo>
                  <a:cubicBezTo>
                    <a:pt x="39" y="31"/>
                    <a:pt x="41" y="26"/>
                    <a:pt x="41" y="21"/>
                  </a:cubicBezTo>
                  <a:cubicBezTo>
                    <a:pt x="41" y="9"/>
                    <a:pt x="32" y="0"/>
                    <a:pt x="21" y="0"/>
                  </a:cubicBezTo>
                  <a:cubicBezTo>
                    <a:pt x="9" y="0"/>
                    <a:pt x="0" y="9"/>
                    <a:pt x="0" y="21"/>
                  </a:cubicBezTo>
                  <a:cubicBezTo>
                    <a:pt x="0" y="32"/>
                    <a:pt x="9" y="41"/>
                    <a:pt x="21" y="41"/>
                  </a:cubicBezTo>
                  <a:close/>
                  <a:moveTo>
                    <a:pt x="13" y="13"/>
                  </a:moveTo>
                  <a:cubicBezTo>
                    <a:pt x="15" y="12"/>
                    <a:pt x="18" y="10"/>
                    <a:pt x="21" y="10"/>
                  </a:cubicBezTo>
                  <a:cubicBezTo>
                    <a:pt x="26" y="10"/>
                    <a:pt x="31" y="15"/>
                    <a:pt x="31" y="21"/>
                  </a:cubicBezTo>
                  <a:cubicBezTo>
                    <a:pt x="31" y="23"/>
                    <a:pt x="30" y="26"/>
                    <a:pt x="28" y="28"/>
                  </a:cubicBezTo>
                  <a:cubicBezTo>
                    <a:pt x="26" y="30"/>
                    <a:pt x="23" y="31"/>
                    <a:pt x="21" y="31"/>
                  </a:cubicBezTo>
                  <a:cubicBezTo>
                    <a:pt x="15" y="31"/>
                    <a:pt x="11" y="26"/>
                    <a:pt x="11" y="21"/>
                  </a:cubicBezTo>
                  <a:cubicBezTo>
                    <a:pt x="11" y="18"/>
                    <a:pt x="12"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50">
              <a:extLst>
                <a:ext uri="{FF2B5EF4-FFF2-40B4-BE49-F238E27FC236}">
                  <a16:creationId xmlns:a16="http://schemas.microsoft.com/office/drawing/2014/main" id="{3EEF2F73-1C33-C509-1FAA-01BD4289F0D7}"/>
                </a:ext>
              </a:extLst>
            </p:cNvPr>
            <p:cNvSpPr>
              <a:spLocks noEditPoints="1"/>
            </p:cNvSpPr>
            <p:nvPr/>
          </p:nvSpPr>
          <p:spPr bwMode="auto">
            <a:xfrm>
              <a:off x="865188" y="6246813"/>
              <a:ext cx="122237" cy="123825"/>
            </a:xfrm>
            <a:custGeom>
              <a:avLst/>
              <a:gdLst>
                <a:gd name="T0" fmla="*/ 21 w 42"/>
                <a:gd name="T1" fmla="*/ 0 h 42"/>
                <a:gd name="T2" fmla="*/ 0 w 42"/>
                <a:gd name="T3" fmla="*/ 21 h 42"/>
                <a:gd name="T4" fmla="*/ 21 w 42"/>
                <a:gd name="T5" fmla="*/ 42 h 42"/>
                <a:gd name="T6" fmla="*/ 36 w 42"/>
                <a:gd name="T7" fmla="*/ 36 h 42"/>
                <a:gd name="T8" fmla="*/ 42 w 42"/>
                <a:gd name="T9" fmla="*/ 21 h 42"/>
                <a:gd name="T10" fmla="*/ 21 w 42"/>
                <a:gd name="T11" fmla="*/ 0 h 42"/>
                <a:gd name="T12" fmla="*/ 28 w 42"/>
                <a:gd name="T13" fmla="*/ 28 h 42"/>
                <a:gd name="T14" fmla="*/ 21 w 42"/>
                <a:gd name="T15" fmla="*/ 31 h 42"/>
                <a:gd name="T16" fmla="*/ 11 w 42"/>
                <a:gd name="T17" fmla="*/ 21 h 42"/>
                <a:gd name="T18" fmla="*/ 14 w 42"/>
                <a:gd name="T19" fmla="*/ 14 h 42"/>
                <a:gd name="T20" fmla="*/ 21 w 42"/>
                <a:gd name="T21" fmla="*/ 11 h 42"/>
                <a:gd name="T22" fmla="*/ 31 w 42"/>
                <a:gd name="T23" fmla="*/ 21 h 42"/>
                <a:gd name="T24" fmla="*/ 28 w 42"/>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2">
                  <a:moveTo>
                    <a:pt x="21" y="0"/>
                  </a:moveTo>
                  <a:cubicBezTo>
                    <a:pt x="9" y="0"/>
                    <a:pt x="0" y="9"/>
                    <a:pt x="0" y="21"/>
                  </a:cubicBezTo>
                  <a:cubicBezTo>
                    <a:pt x="0" y="32"/>
                    <a:pt x="10" y="42"/>
                    <a:pt x="21" y="42"/>
                  </a:cubicBezTo>
                  <a:cubicBezTo>
                    <a:pt x="26" y="42"/>
                    <a:pt x="32" y="39"/>
                    <a:pt x="36" y="36"/>
                  </a:cubicBezTo>
                  <a:cubicBezTo>
                    <a:pt x="39" y="32"/>
                    <a:pt x="42" y="26"/>
                    <a:pt x="42" y="21"/>
                  </a:cubicBezTo>
                  <a:cubicBezTo>
                    <a:pt x="42" y="9"/>
                    <a:pt x="32" y="0"/>
                    <a:pt x="21" y="0"/>
                  </a:cubicBezTo>
                  <a:close/>
                  <a:moveTo>
                    <a:pt x="28" y="28"/>
                  </a:moveTo>
                  <a:cubicBezTo>
                    <a:pt x="26" y="30"/>
                    <a:pt x="24" y="31"/>
                    <a:pt x="21" y="31"/>
                  </a:cubicBezTo>
                  <a:cubicBezTo>
                    <a:pt x="15" y="31"/>
                    <a:pt x="11" y="27"/>
                    <a:pt x="11" y="21"/>
                  </a:cubicBezTo>
                  <a:cubicBezTo>
                    <a:pt x="11" y="18"/>
                    <a:pt x="12" y="16"/>
                    <a:pt x="14" y="14"/>
                  </a:cubicBezTo>
                  <a:cubicBezTo>
                    <a:pt x="16" y="12"/>
                    <a:pt x="18" y="11"/>
                    <a:pt x="21" y="11"/>
                  </a:cubicBezTo>
                  <a:cubicBezTo>
                    <a:pt x="27" y="11"/>
                    <a:pt x="31" y="15"/>
                    <a:pt x="31" y="21"/>
                  </a:cubicBezTo>
                  <a:cubicBezTo>
                    <a:pt x="31" y="24"/>
                    <a:pt x="30" y="26"/>
                    <a:pt x="2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Up Arrow 1">
            <a:extLst>
              <a:ext uri="{FF2B5EF4-FFF2-40B4-BE49-F238E27FC236}">
                <a16:creationId xmlns:a16="http://schemas.microsoft.com/office/drawing/2014/main" id="{DFF45FF9-C663-14FA-5451-19534C9C31C5}"/>
              </a:ext>
            </a:extLst>
          </p:cNvPr>
          <p:cNvSpPr/>
          <p:nvPr/>
        </p:nvSpPr>
        <p:spPr>
          <a:xfrm>
            <a:off x="5130465" y="4370159"/>
            <a:ext cx="464377" cy="1200670"/>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FC56DD3-C4EE-96E1-75E4-9EC13320EADF}"/>
              </a:ext>
            </a:extLst>
          </p:cNvPr>
          <p:cNvGrpSpPr/>
          <p:nvPr/>
        </p:nvGrpSpPr>
        <p:grpSpPr>
          <a:xfrm>
            <a:off x="6790618" y="2283861"/>
            <a:ext cx="464377" cy="423295"/>
            <a:chOff x="703263" y="6089651"/>
            <a:chExt cx="284162" cy="280987"/>
          </a:xfrm>
        </p:grpSpPr>
        <p:sp>
          <p:nvSpPr>
            <p:cNvPr id="12" name="Freeform 248">
              <a:extLst>
                <a:ext uri="{FF2B5EF4-FFF2-40B4-BE49-F238E27FC236}">
                  <a16:creationId xmlns:a16="http://schemas.microsoft.com/office/drawing/2014/main" id="{241B158F-D170-C8E1-D409-0187B38FAD77}"/>
                </a:ext>
              </a:extLst>
            </p:cNvPr>
            <p:cNvSpPr>
              <a:spLocks/>
            </p:cNvSpPr>
            <p:nvPr/>
          </p:nvSpPr>
          <p:spPr bwMode="auto">
            <a:xfrm>
              <a:off x="703263" y="6097588"/>
              <a:ext cx="273050" cy="273050"/>
            </a:xfrm>
            <a:custGeom>
              <a:avLst/>
              <a:gdLst>
                <a:gd name="T0" fmla="*/ 90 w 93"/>
                <a:gd name="T1" fmla="*/ 3 h 93"/>
                <a:gd name="T2" fmla="*/ 79 w 93"/>
                <a:gd name="T3" fmla="*/ 3 h 93"/>
                <a:gd name="T4" fmla="*/ 3 w 93"/>
                <a:gd name="T5" fmla="*/ 79 h 93"/>
                <a:gd name="T6" fmla="*/ 3 w 93"/>
                <a:gd name="T7" fmla="*/ 90 h 93"/>
                <a:gd name="T8" fmla="*/ 9 w 93"/>
                <a:gd name="T9" fmla="*/ 93 h 93"/>
                <a:gd name="T10" fmla="*/ 14 w 93"/>
                <a:gd name="T11" fmla="*/ 90 h 93"/>
                <a:gd name="T12" fmla="*/ 90 w 93"/>
                <a:gd name="T13" fmla="*/ 14 h 93"/>
                <a:gd name="T14" fmla="*/ 90 w 93"/>
                <a:gd name="T15" fmla="*/ 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3">
                  <a:moveTo>
                    <a:pt x="90" y="3"/>
                  </a:moveTo>
                  <a:cubicBezTo>
                    <a:pt x="87" y="0"/>
                    <a:pt x="82" y="0"/>
                    <a:pt x="79" y="3"/>
                  </a:cubicBezTo>
                  <a:cubicBezTo>
                    <a:pt x="3" y="79"/>
                    <a:pt x="3" y="79"/>
                    <a:pt x="3" y="79"/>
                  </a:cubicBezTo>
                  <a:cubicBezTo>
                    <a:pt x="0" y="82"/>
                    <a:pt x="0" y="87"/>
                    <a:pt x="3" y="90"/>
                  </a:cubicBezTo>
                  <a:cubicBezTo>
                    <a:pt x="5" y="92"/>
                    <a:pt x="7" y="93"/>
                    <a:pt x="9" y="93"/>
                  </a:cubicBezTo>
                  <a:cubicBezTo>
                    <a:pt x="11" y="93"/>
                    <a:pt x="13" y="92"/>
                    <a:pt x="14" y="90"/>
                  </a:cubicBezTo>
                  <a:cubicBezTo>
                    <a:pt x="90" y="14"/>
                    <a:pt x="90" y="14"/>
                    <a:pt x="90" y="14"/>
                  </a:cubicBezTo>
                  <a:cubicBezTo>
                    <a:pt x="93" y="11"/>
                    <a:pt x="93" y="6"/>
                    <a:pt x="9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49">
              <a:extLst>
                <a:ext uri="{FF2B5EF4-FFF2-40B4-BE49-F238E27FC236}">
                  <a16:creationId xmlns:a16="http://schemas.microsoft.com/office/drawing/2014/main" id="{7C5D961A-DE5E-BBE8-E82D-F41EB77B4908}"/>
                </a:ext>
              </a:extLst>
            </p:cNvPr>
            <p:cNvSpPr>
              <a:spLocks noEditPoints="1"/>
            </p:cNvSpPr>
            <p:nvPr/>
          </p:nvSpPr>
          <p:spPr bwMode="auto">
            <a:xfrm>
              <a:off x="706438" y="6089651"/>
              <a:ext cx="120650" cy="119063"/>
            </a:xfrm>
            <a:custGeom>
              <a:avLst/>
              <a:gdLst>
                <a:gd name="T0" fmla="*/ 21 w 41"/>
                <a:gd name="T1" fmla="*/ 41 h 41"/>
                <a:gd name="T2" fmla="*/ 35 w 41"/>
                <a:gd name="T3" fmla="*/ 35 h 41"/>
                <a:gd name="T4" fmla="*/ 41 w 41"/>
                <a:gd name="T5" fmla="*/ 21 h 41"/>
                <a:gd name="T6" fmla="*/ 21 w 41"/>
                <a:gd name="T7" fmla="*/ 0 h 41"/>
                <a:gd name="T8" fmla="*/ 0 w 41"/>
                <a:gd name="T9" fmla="*/ 21 h 41"/>
                <a:gd name="T10" fmla="*/ 21 w 41"/>
                <a:gd name="T11" fmla="*/ 41 h 41"/>
                <a:gd name="T12" fmla="*/ 13 w 41"/>
                <a:gd name="T13" fmla="*/ 13 h 41"/>
                <a:gd name="T14" fmla="*/ 21 w 41"/>
                <a:gd name="T15" fmla="*/ 10 h 41"/>
                <a:gd name="T16" fmla="*/ 31 w 41"/>
                <a:gd name="T17" fmla="*/ 21 h 41"/>
                <a:gd name="T18" fmla="*/ 28 w 41"/>
                <a:gd name="T19" fmla="*/ 28 h 41"/>
                <a:gd name="T20" fmla="*/ 21 w 41"/>
                <a:gd name="T21" fmla="*/ 31 h 41"/>
                <a:gd name="T22" fmla="*/ 11 w 41"/>
                <a:gd name="T23" fmla="*/ 21 h 41"/>
                <a:gd name="T24" fmla="*/ 13 w 41"/>
                <a:gd name="T25"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1">
                  <a:moveTo>
                    <a:pt x="21" y="41"/>
                  </a:moveTo>
                  <a:cubicBezTo>
                    <a:pt x="26" y="41"/>
                    <a:pt x="31" y="39"/>
                    <a:pt x="35" y="35"/>
                  </a:cubicBezTo>
                  <a:cubicBezTo>
                    <a:pt x="39" y="31"/>
                    <a:pt x="41" y="26"/>
                    <a:pt x="41" y="21"/>
                  </a:cubicBezTo>
                  <a:cubicBezTo>
                    <a:pt x="41" y="9"/>
                    <a:pt x="32" y="0"/>
                    <a:pt x="21" y="0"/>
                  </a:cubicBezTo>
                  <a:cubicBezTo>
                    <a:pt x="9" y="0"/>
                    <a:pt x="0" y="9"/>
                    <a:pt x="0" y="21"/>
                  </a:cubicBezTo>
                  <a:cubicBezTo>
                    <a:pt x="0" y="32"/>
                    <a:pt x="9" y="41"/>
                    <a:pt x="21" y="41"/>
                  </a:cubicBezTo>
                  <a:close/>
                  <a:moveTo>
                    <a:pt x="13" y="13"/>
                  </a:moveTo>
                  <a:cubicBezTo>
                    <a:pt x="15" y="12"/>
                    <a:pt x="18" y="10"/>
                    <a:pt x="21" y="10"/>
                  </a:cubicBezTo>
                  <a:cubicBezTo>
                    <a:pt x="26" y="10"/>
                    <a:pt x="31" y="15"/>
                    <a:pt x="31" y="21"/>
                  </a:cubicBezTo>
                  <a:cubicBezTo>
                    <a:pt x="31" y="23"/>
                    <a:pt x="30" y="26"/>
                    <a:pt x="28" y="28"/>
                  </a:cubicBezTo>
                  <a:cubicBezTo>
                    <a:pt x="26" y="30"/>
                    <a:pt x="23" y="31"/>
                    <a:pt x="21" y="31"/>
                  </a:cubicBezTo>
                  <a:cubicBezTo>
                    <a:pt x="15" y="31"/>
                    <a:pt x="11" y="26"/>
                    <a:pt x="11" y="21"/>
                  </a:cubicBezTo>
                  <a:cubicBezTo>
                    <a:pt x="11" y="18"/>
                    <a:pt x="12"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50">
              <a:extLst>
                <a:ext uri="{FF2B5EF4-FFF2-40B4-BE49-F238E27FC236}">
                  <a16:creationId xmlns:a16="http://schemas.microsoft.com/office/drawing/2014/main" id="{3F37AACD-000B-2906-9ACE-74659C778FBD}"/>
                </a:ext>
              </a:extLst>
            </p:cNvPr>
            <p:cNvSpPr>
              <a:spLocks noEditPoints="1"/>
            </p:cNvSpPr>
            <p:nvPr/>
          </p:nvSpPr>
          <p:spPr bwMode="auto">
            <a:xfrm>
              <a:off x="865188" y="6246813"/>
              <a:ext cx="122237" cy="123825"/>
            </a:xfrm>
            <a:custGeom>
              <a:avLst/>
              <a:gdLst>
                <a:gd name="T0" fmla="*/ 21 w 42"/>
                <a:gd name="T1" fmla="*/ 0 h 42"/>
                <a:gd name="T2" fmla="*/ 0 w 42"/>
                <a:gd name="T3" fmla="*/ 21 h 42"/>
                <a:gd name="T4" fmla="*/ 21 w 42"/>
                <a:gd name="T5" fmla="*/ 42 h 42"/>
                <a:gd name="T6" fmla="*/ 36 w 42"/>
                <a:gd name="T7" fmla="*/ 36 h 42"/>
                <a:gd name="T8" fmla="*/ 42 w 42"/>
                <a:gd name="T9" fmla="*/ 21 h 42"/>
                <a:gd name="T10" fmla="*/ 21 w 42"/>
                <a:gd name="T11" fmla="*/ 0 h 42"/>
                <a:gd name="T12" fmla="*/ 28 w 42"/>
                <a:gd name="T13" fmla="*/ 28 h 42"/>
                <a:gd name="T14" fmla="*/ 21 w 42"/>
                <a:gd name="T15" fmla="*/ 31 h 42"/>
                <a:gd name="T16" fmla="*/ 11 w 42"/>
                <a:gd name="T17" fmla="*/ 21 h 42"/>
                <a:gd name="T18" fmla="*/ 14 w 42"/>
                <a:gd name="T19" fmla="*/ 14 h 42"/>
                <a:gd name="T20" fmla="*/ 21 w 42"/>
                <a:gd name="T21" fmla="*/ 11 h 42"/>
                <a:gd name="T22" fmla="*/ 31 w 42"/>
                <a:gd name="T23" fmla="*/ 21 h 42"/>
                <a:gd name="T24" fmla="*/ 28 w 42"/>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2">
                  <a:moveTo>
                    <a:pt x="21" y="0"/>
                  </a:moveTo>
                  <a:cubicBezTo>
                    <a:pt x="9" y="0"/>
                    <a:pt x="0" y="9"/>
                    <a:pt x="0" y="21"/>
                  </a:cubicBezTo>
                  <a:cubicBezTo>
                    <a:pt x="0" y="32"/>
                    <a:pt x="10" y="42"/>
                    <a:pt x="21" y="42"/>
                  </a:cubicBezTo>
                  <a:cubicBezTo>
                    <a:pt x="26" y="42"/>
                    <a:pt x="32" y="39"/>
                    <a:pt x="36" y="36"/>
                  </a:cubicBezTo>
                  <a:cubicBezTo>
                    <a:pt x="39" y="32"/>
                    <a:pt x="42" y="26"/>
                    <a:pt x="42" y="21"/>
                  </a:cubicBezTo>
                  <a:cubicBezTo>
                    <a:pt x="42" y="9"/>
                    <a:pt x="32" y="0"/>
                    <a:pt x="21" y="0"/>
                  </a:cubicBezTo>
                  <a:close/>
                  <a:moveTo>
                    <a:pt x="28" y="28"/>
                  </a:moveTo>
                  <a:cubicBezTo>
                    <a:pt x="26" y="30"/>
                    <a:pt x="24" y="31"/>
                    <a:pt x="21" y="31"/>
                  </a:cubicBezTo>
                  <a:cubicBezTo>
                    <a:pt x="15" y="31"/>
                    <a:pt x="11" y="27"/>
                    <a:pt x="11" y="21"/>
                  </a:cubicBezTo>
                  <a:cubicBezTo>
                    <a:pt x="11" y="18"/>
                    <a:pt x="12" y="16"/>
                    <a:pt x="14" y="14"/>
                  </a:cubicBezTo>
                  <a:cubicBezTo>
                    <a:pt x="16" y="12"/>
                    <a:pt x="18" y="11"/>
                    <a:pt x="21" y="11"/>
                  </a:cubicBezTo>
                  <a:cubicBezTo>
                    <a:pt x="27" y="11"/>
                    <a:pt x="31" y="15"/>
                    <a:pt x="31" y="21"/>
                  </a:cubicBezTo>
                  <a:cubicBezTo>
                    <a:pt x="31" y="24"/>
                    <a:pt x="30" y="26"/>
                    <a:pt x="2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69602739-B401-6D2A-F3A9-1B00DDE6FB70}"/>
              </a:ext>
            </a:extLst>
          </p:cNvPr>
          <p:cNvGrpSpPr/>
          <p:nvPr/>
        </p:nvGrpSpPr>
        <p:grpSpPr>
          <a:xfrm rot="10800000">
            <a:off x="4491876" y="1582275"/>
            <a:ext cx="464377" cy="423295"/>
            <a:chOff x="703263" y="6089651"/>
            <a:chExt cx="284162" cy="280987"/>
          </a:xfrm>
        </p:grpSpPr>
        <p:sp>
          <p:nvSpPr>
            <p:cNvPr id="21" name="Freeform 248">
              <a:extLst>
                <a:ext uri="{FF2B5EF4-FFF2-40B4-BE49-F238E27FC236}">
                  <a16:creationId xmlns:a16="http://schemas.microsoft.com/office/drawing/2014/main" id="{E161D449-D228-2978-B72E-3F260EE695DD}"/>
                </a:ext>
              </a:extLst>
            </p:cNvPr>
            <p:cNvSpPr>
              <a:spLocks/>
            </p:cNvSpPr>
            <p:nvPr/>
          </p:nvSpPr>
          <p:spPr bwMode="auto">
            <a:xfrm>
              <a:off x="703263" y="6097588"/>
              <a:ext cx="273050" cy="273050"/>
            </a:xfrm>
            <a:custGeom>
              <a:avLst/>
              <a:gdLst>
                <a:gd name="T0" fmla="*/ 90 w 93"/>
                <a:gd name="T1" fmla="*/ 3 h 93"/>
                <a:gd name="T2" fmla="*/ 79 w 93"/>
                <a:gd name="T3" fmla="*/ 3 h 93"/>
                <a:gd name="T4" fmla="*/ 3 w 93"/>
                <a:gd name="T5" fmla="*/ 79 h 93"/>
                <a:gd name="T6" fmla="*/ 3 w 93"/>
                <a:gd name="T7" fmla="*/ 90 h 93"/>
                <a:gd name="T8" fmla="*/ 9 w 93"/>
                <a:gd name="T9" fmla="*/ 93 h 93"/>
                <a:gd name="T10" fmla="*/ 14 w 93"/>
                <a:gd name="T11" fmla="*/ 90 h 93"/>
                <a:gd name="T12" fmla="*/ 90 w 93"/>
                <a:gd name="T13" fmla="*/ 14 h 93"/>
                <a:gd name="T14" fmla="*/ 90 w 93"/>
                <a:gd name="T15" fmla="*/ 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3">
                  <a:moveTo>
                    <a:pt x="90" y="3"/>
                  </a:moveTo>
                  <a:cubicBezTo>
                    <a:pt x="87" y="0"/>
                    <a:pt x="82" y="0"/>
                    <a:pt x="79" y="3"/>
                  </a:cubicBezTo>
                  <a:cubicBezTo>
                    <a:pt x="3" y="79"/>
                    <a:pt x="3" y="79"/>
                    <a:pt x="3" y="79"/>
                  </a:cubicBezTo>
                  <a:cubicBezTo>
                    <a:pt x="0" y="82"/>
                    <a:pt x="0" y="87"/>
                    <a:pt x="3" y="90"/>
                  </a:cubicBezTo>
                  <a:cubicBezTo>
                    <a:pt x="5" y="92"/>
                    <a:pt x="7" y="93"/>
                    <a:pt x="9" y="93"/>
                  </a:cubicBezTo>
                  <a:cubicBezTo>
                    <a:pt x="11" y="93"/>
                    <a:pt x="13" y="92"/>
                    <a:pt x="14" y="90"/>
                  </a:cubicBezTo>
                  <a:cubicBezTo>
                    <a:pt x="90" y="14"/>
                    <a:pt x="90" y="14"/>
                    <a:pt x="90" y="14"/>
                  </a:cubicBezTo>
                  <a:cubicBezTo>
                    <a:pt x="93" y="11"/>
                    <a:pt x="93" y="6"/>
                    <a:pt x="9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9">
              <a:extLst>
                <a:ext uri="{FF2B5EF4-FFF2-40B4-BE49-F238E27FC236}">
                  <a16:creationId xmlns:a16="http://schemas.microsoft.com/office/drawing/2014/main" id="{3F5FFEEA-99F5-8FDE-B3CF-E1B930B51F4E}"/>
                </a:ext>
              </a:extLst>
            </p:cNvPr>
            <p:cNvSpPr>
              <a:spLocks noEditPoints="1"/>
            </p:cNvSpPr>
            <p:nvPr/>
          </p:nvSpPr>
          <p:spPr bwMode="auto">
            <a:xfrm>
              <a:off x="706438" y="6089651"/>
              <a:ext cx="120650" cy="119063"/>
            </a:xfrm>
            <a:custGeom>
              <a:avLst/>
              <a:gdLst>
                <a:gd name="T0" fmla="*/ 21 w 41"/>
                <a:gd name="T1" fmla="*/ 41 h 41"/>
                <a:gd name="T2" fmla="*/ 35 w 41"/>
                <a:gd name="T3" fmla="*/ 35 h 41"/>
                <a:gd name="T4" fmla="*/ 41 w 41"/>
                <a:gd name="T5" fmla="*/ 21 h 41"/>
                <a:gd name="T6" fmla="*/ 21 w 41"/>
                <a:gd name="T7" fmla="*/ 0 h 41"/>
                <a:gd name="T8" fmla="*/ 0 w 41"/>
                <a:gd name="T9" fmla="*/ 21 h 41"/>
                <a:gd name="T10" fmla="*/ 21 w 41"/>
                <a:gd name="T11" fmla="*/ 41 h 41"/>
                <a:gd name="T12" fmla="*/ 13 w 41"/>
                <a:gd name="T13" fmla="*/ 13 h 41"/>
                <a:gd name="T14" fmla="*/ 21 w 41"/>
                <a:gd name="T15" fmla="*/ 10 h 41"/>
                <a:gd name="T16" fmla="*/ 31 w 41"/>
                <a:gd name="T17" fmla="*/ 21 h 41"/>
                <a:gd name="T18" fmla="*/ 28 w 41"/>
                <a:gd name="T19" fmla="*/ 28 h 41"/>
                <a:gd name="T20" fmla="*/ 21 w 41"/>
                <a:gd name="T21" fmla="*/ 31 h 41"/>
                <a:gd name="T22" fmla="*/ 11 w 41"/>
                <a:gd name="T23" fmla="*/ 21 h 41"/>
                <a:gd name="T24" fmla="*/ 13 w 41"/>
                <a:gd name="T25"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1">
                  <a:moveTo>
                    <a:pt x="21" y="41"/>
                  </a:moveTo>
                  <a:cubicBezTo>
                    <a:pt x="26" y="41"/>
                    <a:pt x="31" y="39"/>
                    <a:pt x="35" y="35"/>
                  </a:cubicBezTo>
                  <a:cubicBezTo>
                    <a:pt x="39" y="31"/>
                    <a:pt x="41" y="26"/>
                    <a:pt x="41" y="21"/>
                  </a:cubicBezTo>
                  <a:cubicBezTo>
                    <a:pt x="41" y="9"/>
                    <a:pt x="32" y="0"/>
                    <a:pt x="21" y="0"/>
                  </a:cubicBezTo>
                  <a:cubicBezTo>
                    <a:pt x="9" y="0"/>
                    <a:pt x="0" y="9"/>
                    <a:pt x="0" y="21"/>
                  </a:cubicBezTo>
                  <a:cubicBezTo>
                    <a:pt x="0" y="32"/>
                    <a:pt x="9" y="41"/>
                    <a:pt x="21" y="41"/>
                  </a:cubicBezTo>
                  <a:close/>
                  <a:moveTo>
                    <a:pt x="13" y="13"/>
                  </a:moveTo>
                  <a:cubicBezTo>
                    <a:pt x="15" y="12"/>
                    <a:pt x="18" y="10"/>
                    <a:pt x="21" y="10"/>
                  </a:cubicBezTo>
                  <a:cubicBezTo>
                    <a:pt x="26" y="10"/>
                    <a:pt x="31" y="15"/>
                    <a:pt x="31" y="21"/>
                  </a:cubicBezTo>
                  <a:cubicBezTo>
                    <a:pt x="31" y="23"/>
                    <a:pt x="30" y="26"/>
                    <a:pt x="28" y="28"/>
                  </a:cubicBezTo>
                  <a:cubicBezTo>
                    <a:pt x="26" y="30"/>
                    <a:pt x="23" y="31"/>
                    <a:pt x="21" y="31"/>
                  </a:cubicBezTo>
                  <a:cubicBezTo>
                    <a:pt x="15" y="31"/>
                    <a:pt x="11" y="26"/>
                    <a:pt x="11" y="21"/>
                  </a:cubicBezTo>
                  <a:cubicBezTo>
                    <a:pt x="11" y="18"/>
                    <a:pt x="12"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50">
              <a:extLst>
                <a:ext uri="{FF2B5EF4-FFF2-40B4-BE49-F238E27FC236}">
                  <a16:creationId xmlns:a16="http://schemas.microsoft.com/office/drawing/2014/main" id="{C21A3DC7-19A3-F717-E42D-0F52DF1DF88F}"/>
                </a:ext>
              </a:extLst>
            </p:cNvPr>
            <p:cNvSpPr>
              <a:spLocks noEditPoints="1"/>
            </p:cNvSpPr>
            <p:nvPr/>
          </p:nvSpPr>
          <p:spPr bwMode="auto">
            <a:xfrm>
              <a:off x="865188" y="6246813"/>
              <a:ext cx="122237" cy="123825"/>
            </a:xfrm>
            <a:custGeom>
              <a:avLst/>
              <a:gdLst>
                <a:gd name="T0" fmla="*/ 21 w 42"/>
                <a:gd name="T1" fmla="*/ 0 h 42"/>
                <a:gd name="T2" fmla="*/ 0 w 42"/>
                <a:gd name="T3" fmla="*/ 21 h 42"/>
                <a:gd name="T4" fmla="*/ 21 w 42"/>
                <a:gd name="T5" fmla="*/ 42 h 42"/>
                <a:gd name="T6" fmla="*/ 36 w 42"/>
                <a:gd name="T7" fmla="*/ 36 h 42"/>
                <a:gd name="T8" fmla="*/ 42 w 42"/>
                <a:gd name="T9" fmla="*/ 21 h 42"/>
                <a:gd name="T10" fmla="*/ 21 w 42"/>
                <a:gd name="T11" fmla="*/ 0 h 42"/>
                <a:gd name="T12" fmla="*/ 28 w 42"/>
                <a:gd name="T13" fmla="*/ 28 h 42"/>
                <a:gd name="T14" fmla="*/ 21 w 42"/>
                <a:gd name="T15" fmla="*/ 31 h 42"/>
                <a:gd name="T16" fmla="*/ 11 w 42"/>
                <a:gd name="T17" fmla="*/ 21 h 42"/>
                <a:gd name="T18" fmla="*/ 14 w 42"/>
                <a:gd name="T19" fmla="*/ 14 h 42"/>
                <a:gd name="T20" fmla="*/ 21 w 42"/>
                <a:gd name="T21" fmla="*/ 11 h 42"/>
                <a:gd name="T22" fmla="*/ 31 w 42"/>
                <a:gd name="T23" fmla="*/ 21 h 42"/>
                <a:gd name="T24" fmla="*/ 28 w 42"/>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2">
                  <a:moveTo>
                    <a:pt x="21" y="0"/>
                  </a:moveTo>
                  <a:cubicBezTo>
                    <a:pt x="9" y="0"/>
                    <a:pt x="0" y="9"/>
                    <a:pt x="0" y="21"/>
                  </a:cubicBezTo>
                  <a:cubicBezTo>
                    <a:pt x="0" y="32"/>
                    <a:pt x="10" y="42"/>
                    <a:pt x="21" y="42"/>
                  </a:cubicBezTo>
                  <a:cubicBezTo>
                    <a:pt x="26" y="42"/>
                    <a:pt x="32" y="39"/>
                    <a:pt x="36" y="36"/>
                  </a:cubicBezTo>
                  <a:cubicBezTo>
                    <a:pt x="39" y="32"/>
                    <a:pt x="42" y="26"/>
                    <a:pt x="42" y="21"/>
                  </a:cubicBezTo>
                  <a:cubicBezTo>
                    <a:pt x="42" y="9"/>
                    <a:pt x="32" y="0"/>
                    <a:pt x="21" y="0"/>
                  </a:cubicBezTo>
                  <a:close/>
                  <a:moveTo>
                    <a:pt x="28" y="28"/>
                  </a:moveTo>
                  <a:cubicBezTo>
                    <a:pt x="26" y="30"/>
                    <a:pt x="24" y="31"/>
                    <a:pt x="21" y="31"/>
                  </a:cubicBezTo>
                  <a:cubicBezTo>
                    <a:pt x="15" y="31"/>
                    <a:pt x="11" y="27"/>
                    <a:pt x="11" y="21"/>
                  </a:cubicBezTo>
                  <a:cubicBezTo>
                    <a:pt x="11" y="18"/>
                    <a:pt x="12" y="16"/>
                    <a:pt x="14" y="14"/>
                  </a:cubicBezTo>
                  <a:cubicBezTo>
                    <a:pt x="16" y="12"/>
                    <a:pt x="18" y="11"/>
                    <a:pt x="21" y="11"/>
                  </a:cubicBezTo>
                  <a:cubicBezTo>
                    <a:pt x="27" y="11"/>
                    <a:pt x="31" y="15"/>
                    <a:pt x="31" y="21"/>
                  </a:cubicBezTo>
                  <a:cubicBezTo>
                    <a:pt x="31" y="24"/>
                    <a:pt x="30" y="26"/>
                    <a:pt x="2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 name="Up Arrow 36">
            <a:extLst>
              <a:ext uri="{FF2B5EF4-FFF2-40B4-BE49-F238E27FC236}">
                <a16:creationId xmlns:a16="http://schemas.microsoft.com/office/drawing/2014/main" id="{3BFD05D5-4FD5-8EDA-E6AD-B1C15A65A5F2}"/>
              </a:ext>
            </a:extLst>
          </p:cNvPr>
          <p:cNvSpPr/>
          <p:nvPr/>
        </p:nvSpPr>
        <p:spPr>
          <a:xfrm rot="10800000">
            <a:off x="5133642" y="1268446"/>
            <a:ext cx="464377" cy="1200670"/>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0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4" grpId="0" animBg="1"/>
      <p:bldP spid="26" grpId="0" animBg="1"/>
      <p:bldP spid="31" grpId="0" animBg="1"/>
      <p:bldP spid="2"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5E165-22CB-A8A3-185B-CC15773CE3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019FDED-8F2C-101E-2179-06A2FE56239F}"/>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6" name="Picture 5" descr="Text&#10;&#10;Description automatically generated with medium confidence">
            <a:extLst>
              <a:ext uri="{FF2B5EF4-FFF2-40B4-BE49-F238E27FC236}">
                <a16:creationId xmlns:a16="http://schemas.microsoft.com/office/drawing/2014/main" id="{28BA5F87-0E91-65C3-15CD-E8C6517A0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9" name="Picture 8" descr="Logo, company name&#10;&#10;Description automatically generated">
            <a:extLst>
              <a:ext uri="{FF2B5EF4-FFF2-40B4-BE49-F238E27FC236}">
                <a16:creationId xmlns:a16="http://schemas.microsoft.com/office/drawing/2014/main" id="{8275428F-5569-C97E-619A-BEB4CDF897C1}"/>
              </a:ext>
            </a:extLst>
          </p:cNvPr>
          <p:cNvPicPr>
            <a:picLocks noChangeAspect="1"/>
          </p:cNvPicPr>
          <p:nvPr/>
        </p:nvPicPr>
        <p:blipFill rotWithShape="1">
          <a:blip r:embed="rId4"/>
          <a:srcRect l="6643" t="8960" r="6596" b="11139"/>
          <a:stretch/>
        </p:blipFill>
        <p:spPr>
          <a:xfrm>
            <a:off x="10532962" y="6027443"/>
            <a:ext cx="1671667" cy="846723"/>
          </a:xfrm>
          <a:prstGeom prst="rect">
            <a:avLst/>
          </a:prstGeom>
        </p:spPr>
      </p:pic>
      <p:pic>
        <p:nvPicPr>
          <p:cNvPr id="11" name="Picture 10" descr="A picture containing text, outdoor, gun&#10;&#10;Description automatically generated">
            <a:extLst>
              <a:ext uri="{FF2B5EF4-FFF2-40B4-BE49-F238E27FC236}">
                <a16:creationId xmlns:a16="http://schemas.microsoft.com/office/drawing/2014/main" id="{777D0F86-30CE-42D2-1C06-AEB02A1BFE02}"/>
              </a:ext>
            </a:extLst>
          </p:cNvPr>
          <p:cNvPicPr>
            <a:picLocks noChangeAspect="1"/>
          </p:cNvPicPr>
          <p:nvPr/>
        </p:nvPicPr>
        <p:blipFill rotWithShape="1">
          <a:blip r:embed="rId5">
            <a:extLst>
              <a:ext uri="{28A0092B-C50C-407E-A947-70E740481C1C}">
                <a14:useLocalDpi xmlns:a14="http://schemas.microsoft.com/office/drawing/2010/main" val="0"/>
              </a:ext>
            </a:extLst>
          </a:blip>
          <a:srcRect l="-274" r="1377"/>
          <a:stretch/>
        </p:blipFill>
        <p:spPr>
          <a:xfrm>
            <a:off x="115305" y="1796977"/>
            <a:ext cx="2969841" cy="2079754"/>
          </a:xfrm>
          <a:prstGeom prst="rect">
            <a:avLst/>
          </a:prstGeom>
        </p:spPr>
      </p:pic>
      <p:sp>
        <p:nvSpPr>
          <p:cNvPr id="23" name="Right Arrow 22">
            <a:extLst>
              <a:ext uri="{FF2B5EF4-FFF2-40B4-BE49-F238E27FC236}">
                <a16:creationId xmlns:a16="http://schemas.microsoft.com/office/drawing/2014/main" id="{0F0B7A10-7E1E-A7E5-6BC5-02CB12EB9727}"/>
              </a:ext>
            </a:extLst>
          </p:cNvPr>
          <p:cNvSpPr/>
          <p:nvPr/>
        </p:nvSpPr>
        <p:spPr>
          <a:xfrm>
            <a:off x="3263034" y="2506546"/>
            <a:ext cx="986545" cy="660616"/>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a:extLst>
              <a:ext uri="{FF2B5EF4-FFF2-40B4-BE49-F238E27FC236}">
                <a16:creationId xmlns:a16="http://schemas.microsoft.com/office/drawing/2014/main" id="{756CD01F-1DD8-E8BF-B263-901ADBDC2705}"/>
              </a:ext>
            </a:extLst>
          </p:cNvPr>
          <p:cNvSpPr/>
          <p:nvPr/>
        </p:nvSpPr>
        <p:spPr>
          <a:xfrm>
            <a:off x="4813396" y="1969878"/>
            <a:ext cx="464377" cy="1669120"/>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88CB46A-A977-17F8-9EC5-2B26B17C332B}"/>
              </a:ext>
            </a:extLst>
          </p:cNvPr>
          <p:cNvGrpSpPr/>
          <p:nvPr/>
        </p:nvGrpSpPr>
        <p:grpSpPr>
          <a:xfrm>
            <a:off x="4349019" y="2658969"/>
            <a:ext cx="464377" cy="423295"/>
            <a:chOff x="703263" y="6089651"/>
            <a:chExt cx="284162" cy="280987"/>
          </a:xfrm>
        </p:grpSpPr>
        <p:sp>
          <p:nvSpPr>
            <p:cNvPr id="28" name="Freeform 248">
              <a:extLst>
                <a:ext uri="{FF2B5EF4-FFF2-40B4-BE49-F238E27FC236}">
                  <a16:creationId xmlns:a16="http://schemas.microsoft.com/office/drawing/2014/main" id="{03C81C1E-C85E-DAFA-EBBF-0235D9138D94}"/>
                </a:ext>
              </a:extLst>
            </p:cNvPr>
            <p:cNvSpPr>
              <a:spLocks/>
            </p:cNvSpPr>
            <p:nvPr/>
          </p:nvSpPr>
          <p:spPr bwMode="auto">
            <a:xfrm>
              <a:off x="703263" y="6097588"/>
              <a:ext cx="273050" cy="273050"/>
            </a:xfrm>
            <a:custGeom>
              <a:avLst/>
              <a:gdLst>
                <a:gd name="T0" fmla="*/ 90 w 93"/>
                <a:gd name="T1" fmla="*/ 3 h 93"/>
                <a:gd name="T2" fmla="*/ 79 w 93"/>
                <a:gd name="T3" fmla="*/ 3 h 93"/>
                <a:gd name="T4" fmla="*/ 3 w 93"/>
                <a:gd name="T5" fmla="*/ 79 h 93"/>
                <a:gd name="T6" fmla="*/ 3 w 93"/>
                <a:gd name="T7" fmla="*/ 90 h 93"/>
                <a:gd name="T8" fmla="*/ 9 w 93"/>
                <a:gd name="T9" fmla="*/ 93 h 93"/>
                <a:gd name="T10" fmla="*/ 14 w 93"/>
                <a:gd name="T11" fmla="*/ 90 h 93"/>
                <a:gd name="T12" fmla="*/ 90 w 93"/>
                <a:gd name="T13" fmla="*/ 14 h 93"/>
                <a:gd name="T14" fmla="*/ 90 w 93"/>
                <a:gd name="T15" fmla="*/ 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3">
                  <a:moveTo>
                    <a:pt x="90" y="3"/>
                  </a:moveTo>
                  <a:cubicBezTo>
                    <a:pt x="87" y="0"/>
                    <a:pt x="82" y="0"/>
                    <a:pt x="79" y="3"/>
                  </a:cubicBezTo>
                  <a:cubicBezTo>
                    <a:pt x="3" y="79"/>
                    <a:pt x="3" y="79"/>
                    <a:pt x="3" y="79"/>
                  </a:cubicBezTo>
                  <a:cubicBezTo>
                    <a:pt x="0" y="82"/>
                    <a:pt x="0" y="87"/>
                    <a:pt x="3" y="90"/>
                  </a:cubicBezTo>
                  <a:cubicBezTo>
                    <a:pt x="5" y="92"/>
                    <a:pt x="7" y="93"/>
                    <a:pt x="9" y="93"/>
                  </a:cubicBezTo>
                  <a:cubicBezTo>
                    <a:pt x="11" y="93"/>
                    <a:pt x="13" y="92"/>
                    <a:pt x="14" y="90"/>
                  </a:cubicBezTo>
                  <a:cubicBezTo>
                    <a:pt x="90" y="14"/>
                    <a:pt x="90" y="14"/>
                    <a:pt x="90" y="14"/>
                  </a:cubicBezTo>
                  <a:cubicBezTo>
                    <a:pt x="93" y="11"/>
                    <a:pt x="93" y="6"/>
                    <a:pt x="9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9">
              <a:extLst>
                <a:ext uri="{FF2B5EF4-FFF2-40B4-BE49-F238E27FC236}">
                  <a16:creationId xmlns:a16="http://schemas.microsoft.com/office/drawing/2014/main" id="{FC5106ED-6948-0546-38F0-72127430AC4C}"/>
                </a:ext>
              </a:extLst>
            </p:cNvPr>
            <p:cNvSpPr>
              <a:spLocks noEditPoints="1"/>
            </p:cNvSpPr>
            <p:nvPr/>
          </p:nvSpPr>
          <p:spPr bwMode="auto">
            <a:xfrm>
              <a:off x="706438" y="6089651"/>
              <a:ext cx="120650" cy="119063"/>
            </a:xfrm>
            <a:custGeom>
              <a:avLst/>
              <a:gdLst>
                <a:gd name="T0" fmla="*/ 21 w 41"/>
                <a:gd name="T1" fmla="*/ 41 h 41"/>
                <a:gd name="T2" fmla="*/ 35 w 41"/>
                <a:gd name="T3" fmla="*/ 35 h 41"/>
                <a:gd name="T4" fmla="*/ 41 w 41"/>
                <a:gd name="T5" fmla="*/ 21 h 41"/>
                <a:gd name="T6" fmla="*/ 21 w 41"/>
                <a:gd name="T7" fmla="*/ 0 h 41"/>
                <a:gd name="T8" fmla="*/ 0 w 41"/>
                <a:gd name="T9" fmla="*/ 21 h 41"/>
                <a:gd name="T10" fmla="*/ 21 w 41"/>
                <a:gd name="T11" fmla="*/ 41 h 41"/>
                <a:gd name="T12" fmla="*/ 13 w 41"/>
                <a:gd name="T13" fmla="*/ 13 h 41"/>
                <a:gd name="T14" fmla="*/ 21 w 41"/>
                <a:gd name="T15" fmla="*/ 10 h 41"/>
                <a:gd name="T16" fmla="*/ 31 w 41"/>
                <a:gd name="T17" fmla="*/ 21 h 41"/>
                <a:gd name="T18" fmla="*/ 28 w 41"/>
                <a:gd name="T19" fmla="*/ 28 h 41"/>
                <a:gd name="T20" fmla="*/ 21 w 41"/>
                <a:gd name="T21" fmla="*/ 31 h 41"/>
                <a:gd name="T22" fmla="*/ 11 w 41"/>
                <a:gd name="T23" fmla="*/ 21 h 41"/>
                <a:gd name="T24" fmla="*/ 13 w 41"/>
                <a:gd name="T25"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1">
                  <a:moveTo>
                    <a:pt x="21" y="41"/>
                  </a:moveTo>
                  <a:cubicBezTo>
                    <a:pt x="26" y="41"/>
                    <a:pt x="31" y="39"/>
                    <a:pt x="35" y="35"/>
                  </a:cubicBezTo>
                  <a:cubicBezTo>
                    <a:pt x="39" y="31"/>
                    <a:pt x="41" y="26"/>
                    <a:pt x="41" y="21"/>
                  </a:cubicBezTo>
                  <a:cubicBezTo>
                    <a:pt x="41" y="9"/>
                    <a:pt x="32" y="0"/>
                    <a:pt x="21" y="0"/>
                  </a:cubicBezTo>
                  <a:cubicBezTo>
                    <a:pt x="9" y="0"/>
                    <a:pt x="0" y="9"/>
                    <a:pt x="0" y="21"/>
                  </a:cubicBezTo>
                  <a:cubicBezTo>
                    <a:pt x="0" y="32"/>
                    <a:pt x="9" y="41"/>
                    <a:pt x="21" y="41"/>
                  </a:cubicBezTo>
                  <a:close/>
                  <a:moveTo>
                    <a:pt x="13" y="13"/>
                  </a:moveTo>
                  <a:cubicBezTo>
                    <a:pt x="15" y="12"/>
                    <a:pt x="18" y="10"/>
                    <a:pt x="21" y="10"/>
                  </a:cubicBezTo>
                  <a:cubicBezTo>
                    <a:pt x="26" y="10"/>
                    <a:pt x="31" y="15"/>
                    <a:pt x="31" y="21"/>
                  </a:cubicBezTo>
                  <a:cubicBezTo>
                    <a:pt x="31" y="23"/>
                    <a:pt x="30" y="26"/>
                    <a:pt x="28" y="28"/>
                  </a:cubicBezTo>
                  <a:cubicBezTo>
                    <a:pt x="26" y="30"/>
                    <a:pt x="23" y="31"/>
                    <a:pt x="21" y="31"/>
                  </a:cubicBezTo>
                  <a:cubicBezTo>
                    <a:pt x="15" y="31"/>
                    <a:pt x="11" y="26"/>
                    <a:pt x="11" y="21"/>
                  </a:cubicBezTo>
                  <a:cubicBezTo>
                    <a:pt x="11" y="18"/>
                    <a:pt x="12"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0">
              <a:extLst>
                <a:ext uri="{FF2B5EF4-FFF2-40B4-BE49-F238E27FC236}">
                  <a16:creationId xmlns:a16="http://schemas.microsoft.com/office/drawing/2014/main" id="{B0034654-D3D8-3C9B-21E4-CFA3D1B3209A}"/>
                </a:ext>
              </a:extLst>
            </p:cNvPr>
            <p:cNvSpPr>
              <a:spLocks noEditPoints="1"/>
            </p:cNvSpPr>
            <p:nvPr/>
          </p:nvSpPr>
          <p:spPr bwMode="auto">
            <a:xfrm>
              <a:off x="865188" y="6246813"/>
              <a:ext cx="122237" cy="123825"/>
            </a:xfrm>
            <a:custGeom>
              <a:avLst/>
              <a:gdLst>
                <a:gd name="T0" fmla="*/ 21 w 42"/>
                <a:gd name="T1" fmla="*/ 0 h 42"/>
                <a:gd name="T2" fmla="*/ 0 w 42"/>
                <a:gd name="T3" fmla="*/ 21 h 42"/>
                <a:gd name="T4" fmla="*/ 21 w 42"/>
                <a:gd name="T5" fmla="*/ 42 h 42"/>
                <a:gd name="T6" fmla="*/ 36 w 42"/>
                <a:gd name="T7" fmla="*/ 36 h 42"/>
                <a:gd name="T8" fmla="*/ 42 w 42"/>
                <a:gd name="T9" fmla="*/ 21 h 42"/>
                <a:gd name="T10" fmla="*/ 21 w 42"/>
                <a:gd name="T11" fmla="*/ 0 h 42"/>
                <a:gd name="T12" fmla="*/ 28 w 42"/>
                <a:gd name="T13" fmla="*/ 28 h 42"/>
                <a:gd name="T14" fmla="*/ 21 w 42"/>
                <a:gd name="T15" fmla="*/ 31 h 42"/>
                <a:gd name="T16" fmla="*/ 11 w 42"/>
                <a:gd name="T17" fmla="*/ 21 h 42"/>
                <a:gd name="T18" fmla="*/ 14 w 42"/>
                <a:gd name="T19" fmla="*/ 14 h 42"/>
                <a:gd name="T20" fmla="*/ 21 w 42"/>
                <a:gd name="T21" fmla="*/ 11 h 42"/>
                <a:gd name="T22" fmla="*/ 31 w 42"/>
                <a:gd name="T23" fmla="*/ 21 h 42"/>
                <a:gd name="T24" fmla="*/ 28 w 42"/>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2">
                  <a:moveTo>
                    <a:pt x="21" y="0"/>
                  </a:moveTo>
                  <a:cubicBezTo>
                    <a:pt x="9" y="0"/>
                    <a:pt x="0" y="9"/>
                    <a:pt x="0" y="21"/>
                  </a:cubicBezTo>
                  <a:cubicBezTo>
                    <a:pt x="0" y="32"/>
                    <a:pt x="10" y="42"/>
                    <a:pt x="21" y="42"/>
                  </a:cubicBezTo>
                  <a:cubicBezTo>
                    <a:pt x="26" y="42"/>
                    <a:pt x="32" y="39"/>
                    <a:pt x="36" y="36"/>
                  </a:cubicBezTo>
                  <a:cubicBezTo>
                    <a:pt x="39" y="32"/>
                    <a:pt x="42" y="26"/>
                    <a:pt x="42" y="21"/>
                  </a:cubicBezTo>
                  <a:cubicBezTo>
                    <a:pt x="42" y="9"/>
                    <a:pt x="32" y="0"/>
                    <a:pt x="21" y="0"/>
                  </a:cubicBezTo>
                  <a:close/>
                  <a:moveTo>
                    <a:pt x="28" y="28"/>
                  </a:moveTo>
                  <a:cubicBezTo>
                    <a:pt x="26" y="30"/>
                    <a:pt x="24" y="31"/>
                    <a:pt x="21" y="31"/>
                  </a:cubicBezTo>
                  <a:cubicBezTo>
                    <a:pt x="15" y="31"/>
                    <a:pt x="11" y="27"/>
                    <a:pt x="11" y="21"/>
                  </a:cubicBezTo>
                  <a:cubicBezTo>
                    <a:pt x="11" y="18"/>
                    <a:pt x="12" y="16"/>
                    <a:pt x="14" y="14"/>
                  </a:cubicBezTo>
                  <a:cubicBezTo>
                    <a:pt x="16" y="12"/>
                    <a:pt x="18" y="11"/>
                    <a:pt x="21" y="11"/>
                  </a:cubicBezTo>
                  <a:cubicBezTo>
                    <a:pt x="27" y="11"/>
                    <a:pt x="31" y="15"/>
                    <a:pt x="31" y="21"/>
                  </a:cubicBezTo>
                  <a:cubicBezTo>
                    <a:pt x="31" y="24"/>
                    <a:pt x="30" y="26"/>
                    <a:pt x="2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14E5961-1797-DD88-4B65-1306B29D8BF4}"/>
              </a:ext>
            </a:extLst>
          </p:cNvPr>
          <p:cNvSpPr txBox="1">
            <a:spLocks/>
          </p:cNvSpPr>
          <p:nvPr/>
        </p:nvSpPr>
        <p:spPr>
          <a:xfrm>
            <a:off x="1671810" y="131466"/>
            <a:ext cx="8848377" cy="560159"/>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800" dirty="0"/>
              <a:t>Background </a:t>
            </a:r>
            <a:r>
              <a:rPr lang="en-US" sz="2800" dirty="0">
                <a:sym typeface="Wingdings" pitchFamily="2" charset="2"/>
              </a:rPr>
              <a:t></a:t>
            </a:r>
            <a:r>
              <a:rPr lang="en-US" sz="2800" dirty="0"/>
              <a:t> Cognitive Effort &amp; Listening-related Fatigue</a:t>
            </a:r>
          </a:p>
        </p:txBody>
      </p:sp>
      <p:sp>
        <p:nvSpPr>
          <p:cNvPr id="4" name="Right Arrow 3">
            <a:extLst>
              <a:ext uri="{FF2B5EF4-FFF2-40B4-BE49-F238E27FC236}">
                <a16:creationId xmlns:a16="http://schemas.microsoft.com/office/drawing/2014/main" id="{0F590DCE-7275-9434-98F1-450840D56F7F}"/>
              </a:ext>
            </a:extLst>
          </p:cNvPr>
          <p:cNvSpPr/>
          <p:nvPr/>
        </p:nvSpPr>
        <p:spPr>
          <a:xfrm>
            <a:off x="8188997" y="2506546"/>
            <a:ext cx="986545" cy="660616"/>
          </a:xfrm>
          <a:prstGeom prst="rightArrow">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78FAC0-FC2A-0461-E7E8-F47F29CC1224}"/>
              </a:ext>
            </a:extLst>
          </p:cNvPr>
          <p:cNvSpPr txBox="1"/>
          <p:nvPr/>
        </p:nvSpPr>
        <p:spPr>
          <a:xfrm>
            <a:off x="116771" y="799104"/>
            <a:ext cx="2968375" cy="859536"/>
          </a:xfrm>
          <a:prstGeom prst="rect">
            <a:avLst/>
          </a:prstGeom>
          <a:solidFill>
            <a:srgbClr val="FEDFC1"/>
          </a:solidFill>
          <a:ln>
            <a:solidFill>
              <a:srgbClr val="0033AD"/>
            </a:solidFill>
          </a:ln>
        </p:spPr>
        <p:txBody>
          <a:bodyPr wrap="square" rtlCol="0" anchor="ctr">
            <a:spAutoFit/>
          </a:bodyPr>
          <a:lstStyle/>
          <a:p>
            <a:pPr algn="ctr"/>
            <a:r>
              <a:rPr lang="en-US" sz="2000" b="1" dirty="0">
                <a:solidFill>
                  <a:srgbClr val="0033AD"/>
                </a:solidFill>
              </a:rPr>
              <a:t>Adverse Acoustic Environments</a:t>
            </a:r>
            <a:endParaRPr lang="en-US" sz="2000" dirty="0">
              <a:solidFill>
                <a:srgbClr val="0033AD"/>
              </a:solidFill>
            </a:endParaRPr>
          </a:p>
        </p:txBody>
      </p:sp>
      <p:pic>
        <p:nvPicPr>
          <p:cNvPr id="22" name="Graphic 21" descr="Brain in head outline">
            <a:extLst>
              <a:ext uri="{FF2B5EF4-FFF2-40B4-BE49-F238E27FC236}">
                <a16:creationId xmlns:a16="http://schemas.microsoft.com/office/drawing/2014/main" id="{07F2610B-9129-BCCE-A3F7-32076F9BC6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9674" y="2158189"/>
            <a:ext cx="1308611" cy="1308611"/>
          </a:xfrm>
          <a:prstGeom prst="rect">
            <a:avLst/>
          </a:prstGeom>
        </p:spPr>
      </p:pic>
      <p:grpSp>
        <p:nvGrpSpPr>
          <p:cNvPr id="24" name="Group 23">
            <a:extLst>
              <a:ext uri="{FF2B5EF4-FFF2-40B4-BE49-F238E27FC236}">
                <a16:creationId xmlns:a16="http://schemas.microsoft.com/office/drawing/2014/main" id="{96385E49-01C1-4D48-4E06-5EE1ADFDAE74}"/>
              </a:ext>
            </a:extLst>
          </p:cNvPr>
          <p:cNvGrpSpPr/>
          <p:nvPr/>
        </p:nvGrpSpPr>
        <p:grpSpPr>
          <a:xfrm>
            <a:off x="5331813" y="2230759"/>
            <a:ext cx="781778" cy="1184200"/>
            <a:chOff x="5761401" y="3525321"/>
            <a:chExt cx="210369" cy="328780"/>
          </a:xfrm>
          <a:solidFill>
            <a:srgbClr val="001489"/>
          </a:solidFill>
        </p:grpSpPr>
        <p:sp>
          <p:nvSpPr>
            <p:cNvPr id="25" name="Freeform 157">
              <a:extLst>
                <a:ext uri="{FF2B5EF4-FFF2-40B4-BE49-F238E27FC236}">
                  <a16:creationId xmlns:a16="http://schemas.microsoft.com/office/drawing/2014/main" id="{6D38B7AC-2651-C58C-839C-C7492E23C65B}"/>
                </a:ext>
              </a:extLst>
            </p:cNvPr>
            <p:cNvSpPr>
              <a:spLocks/>
            </p:cNvSpPr>
            <p:nvPr/>
          </p:nvSpPr>
          <p:spPr bwMode="auto">
            <a:xfrm>
              <a:off x="5761401" y="3525321"/>
              <a:ext cx="210369" cy="328780"/>
            </a:xfrm>
            <a:custGeom>
              <a:avLst/>
              <a:gdLst>
                <a:gd name="T0" fmla="*/ 83 w 85"/>
                <a:gd name="T1" fmla="*/ 33 h 133"/>
                <a:gd name="T2" fmla="*/ 64 w 85"/>
                <a:gd name="T3" fmla="*/ 10 h 133"/>
                <a:gd name="T4" fmla="*/ 19 w 85"/>
                <a:gd name="T5" fmla="*/ 13 h 133"/>
                <a:gd name="T6" fmla="*/ 4 w 85"/>
                <a:gd name="T7" fmla="*/ 36 h 133"/>
                <a:gd name="T8" fmla="*/ 2 w 85"/>
                <a:gd name="T9" fmla="*/ 60 h 133"/>
                <a:gd name="T10" fmla="*/ 5 w 85"/>
                <a:gd name="T11" fmla="*/ 62 h 133"/>
                <a:gd name="T12" fmla="*/ 7 w 85"/>
                <a:gd name="T13" fmla="*/ 59 h 133"/>
                <a:gd name="T14" fmla="*/ 7 w 85"/>
                <a:gd name="T15" fmla="*/ 59 h 133"/>
                <a:gd name="T16" fmla="*/ 23 w 85"/>
                <a:gd name="T17" fmla="*/ 17 h 133"/>
                <a:gd name="T18" fmla="*/ 62 w 85"/>
                <a:gd name="T19" fmla="*/ 15 h 133"/>
                <a:gd name="T20" fmla="*/ 78 w 85"/>
                <a:gd name="T21" fmla="*/ 34 h 133"/>
                <a:gd name="T22" fmla="*/ 71 w 85"/>
                <a:gd name="T23" fmla="*/ 76 h 133"/>
                <a:gd name="T24" fmla="*/ 59 w 85"/>
                <a:gd name="T25" fmla="*/ 99 h 133"/>
                <a:gd name="T26" fmla="*/ 58 w 85"/>
                <a:gd name="T27" fmla="*/ 99 h 133"/>
                <a:gd name="T28" fmla="*/ 58 w 85"/>
                <a:gd name="T29" fmla="*/ 99 h 133"/>
                <a:gd name="T30" fmla="*/ 43 w 85"/>
                <a:gd name="T31" fmla="*/ 124 h 133"/>
                <a:gd name="T32" fmla="*/ 27 w 85"/>
                <a:gd name="T33" fmla="*/ 127 h 133"/>
                <a:gd name="T34" fmla="*/ 15 w 85"/>
                <a:gd name="T35" fmla="*/ 119 h 133"/>
                <a:gd name="T36" fmla="*/ 11 w 85"/>
                <a:gd name="T37" fmla="*/ 106 h 133"/>
                <a:gd name="T38" fmla="*/ 11 w 85"/>
                <a:gd name="T39" fmla="*/ 105 h 133"/>
                <a:gd name="T40" fmla="*/ 8 w 85"/>
                <a:gd name="T41" fmla="*/ 103 h 133"/>
                <a:gd name="T42" fmla="*/ 6 w 85"/>
                <a:gd name="T43" fmla="*/ 105 h 133"/>
                <a:gd name="T44" fmla="*/ 26 w 85"/>
                <a:gd name="T45" fmla="*/ 132 h 133"/>
                <a:gd name="T46" fmla="*/ 32 w 85"/>
                <a:gd name="T47" fmla="*/ 133 h 133"/>
                <a:gd name="T48" fmla="*/ 46 w 85"/>
                <a:gd name="T49" fmla="*/ 128 h 133"/>
                <a:gd name="T50" fmla="*/ 63 w 85"/>
                <a:gd name="T51" fmla="*/ 102 h 133"/>
                <a:gd name="T52" fmla="*/ 76 w 85"/>
                <a:gd name="T53" fmla="*/ 78 h 133"/>
                <a:gd name="T54" fmla="*/ 84 w 85"/>
                <a:gd name="T55" fmla="*/ 56 h 133"/>
                <a:gd name="T56" fmla="*/ 83 w 85"/>
                <a:gd name="T5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33">
                  <a:moveTo>
                    <a:pt x="83" y="33"/>
                  </a:moveTo>
                  <a:cubicBezTo>
                    <a:pt x="81" y="23"/>
                    <a:pt x="74" y="15"/>
                    <a:pt x="64" y="10"/>
                  </a:cubicBezTo>
                  <a:cubicBezTo>
                    <a:pt x="42" y="0"/>
                    <a:pt x="28" y="6"/>
                    <a:pt x="19" y="13"/>
                  </a:cubicBezTo>
                  <a:cubicBezTo>
                    <a:pt x="13" y="18"/>
                    <a:pt x="7" y="27"/>
                    <a:pt x="4" y="36"/>
                  </a:cubicBezTo>
                  <a:cubicBezTo>
                    <a:pt x="1" y="45"/>
                    <a:pt x="0" y="53"/>
                    <a:pt x="2" y="60"/>
                  </a:cubicBezTo>
                  <a:cubicBezTo>
                    <a:pt x="2" y="61"/>
                    <a:pt x="3" y="62"/>
                    <a:pt x="5" y="62"/>
                  </a:cubicBezTo>
                  <a:cubicBezTo>
                    <a:pt x="6" y="62"/>
                    <a:pt x="7" y="60"/>
                    <a:pt x="7" y="59"/>
                  </a:cubicBezTo>
                  <a:cubicBezTo>
                    <a:pt x="7" y="59"/>
                    <a:pt x="7" y="59"/>
                    <a:pt x="7" y="59"/>
                  </a:cubicBezTo>
                  <a:cubicBezTo>
                    <a:pt x="5" y="49"/>
                    <a:pt x="9" y="28"/>
                    <a:pt x="23" y="17"/>
                  </a:cubicBezTo>
                  <a:cubicBezTo>
                    <a:pt x="33" y="9"/>
                    <a:pt x="47" y="8"/>
                    <a:pt x="62" y="15"/>
                  </a:cubicBezTo>
                  <a:cubicBezTo>
                    <a:pt x="70" y="19"/>
                    <a:pt x="76" y="26"/>
                    <a:pt x="78" y="34"/>
                  </a:cubicBezTo>
                  <a:cubicBezTo>
                    <a:pt x="82" y="48"/>
                    <a:pt x="77" y="64"/>
                    <a:pt x="71" y="76"/>
                  </a:cubicBezTo>
                  <a:cubicBezTo>
                    <a:pt x="66" y="89"/>
                    <a:pt x="59" y="99"/>
                    <a:pt x="59" y="99"/>
                  </a:cubicBezTo>
                  <a:cubicBezTo>
                    <a:pt x="58" y="99"/>
                    <a:pt x="58" y="99"/>
                    <a:pt x="58" y="99"/>
                  </a:cubicBezTo>
                  <a:cubicBezTo>
                    <a:pt x="58" y="99"/>
                    <a:pt x="58" y="99"/>
                    <a:pt x="58" y="99"/>
                  </a:cubicBezTo>
                  <a:cubicBezTo>
                    <a:pt x="54" y="111"/>
                    <a:pt x="49" y="119"/>
                    <a:pt x="43" y="124"/>
                  </a:cubicBezTo>
                  <a:cubicBezTo>
                    <a:pt x="38" y="127"/>
                    <a:pt x="33" y="128"/>
                    <a:pt x="27" y="127"/>
                  </a:cubicBezTo>
                  <a:cubicBezTo>
                    <a:pt x="23" y="126"/>
                    <a:pt x="18" y="123"/>
                    <a:pt x="15" y="119"/>
                  </a:cubicBezTo>
                  <a:cubicBezTo>
                    <a:pt x="12" y="115"/>
                    <a:pt x="11" y="110"/>
                    <a:pt x="11" y="106"/>
                  </a:cubicBezTo>
                  <a:cubicBezTo>
                    <a:pt x="11" y="106"/>
                    <a:pt x="11" y="106"/>
                    <a:pt x="11" y="105"/>
                  </a:cubicBezTo>
                  <a:cubicBezTo>
                    <a:pt x="11" y="104"/>
                    <a:pt x="10" y="103"/>
                    <a:pt x="8" y="103"/>
                  </a:cubicBezTo>
                  <a:cubicBezTo>
                    <a:pt x="7" y="103"/>
                    <a:pt x="6" y="104"/>
                    <a:pt x="6" y="105"/>
                  </a:cubicBezTo>
                  <a:cubicBezTo>
                    <a:pt x="5" y="117"/>
                    <a:pt x="14" y="129"/>
                    <a:pt x="26" y="132"/>
                  </a:cubicBezTo>
                  <a:cubicBezTo>
                    <a:pt x="28" y="133"/>
                    <a:pt x="30" y="133"/>
                    <a:pt x="32" y="133"/>
                  </a:cubicBezTo>
                  <a:cubicBezTo>
                    <a:pt x="37" y="133"/>
                    <a:pt x="42" y="131"/>
                    <a:pt x="46" y="128"/>
                  </a:cubicBezTo>
                  <a:cubicBezTo>
                    <a:pt x="53" y="123"/>
                    <a:pt x="59" y="114"/>
                    <a:pt x="63" y="102"/>
                  </a:cubicBezTo>
                  <a:cubicBezTo>
                    <a:pt x="64" y="100"/>
                    <a:pt x="71" y="91"/>
                    <a:pt x="76" y="78"/>
                  </a:cubicBezTo>
                  <a:cubicBezTo>
                    <a:pt x="80" y="70"/>
                    <a:pt x="82" y="63"/>
                    <a:pt x="84" y="56"/>
                  </a:cubicBezTo>
                  <a:cubicBezTo>
                    <a:pt x="85" y="47"/>
                    <a:pt x="85" y="39"/>
                    <a:pt x="83" y="33"/>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58">
              <a:extLst>
                <a:ext uri="{FF2B5EF4-FFF2-40B4-BE49-F238E27FC236}">
                  <a16:creationId xmlns:a16="http://schemas.microsoft.com/office/drawing/2014/main" id="{76B2F452-3D9F-2FA6-54DA-C1642DBC2846}"/>
                </a:ext>
              </a:extLst>
            </p:cNvPr>
            <p:cNvSpPr>
              <a:spLocks/>
            </p:cNvSpPr>
            <p:nvPr/>
          </p:nvSpPr>
          <p:spPr bwMode="auto">
            <a:xfrm>
              <a:off x="5820607" y="3569411"/>
              <a:ext cx="114633" cy="57946"/>
            </a:xfrm>
            <a:custGeom>
              <a:avLst/>
              <a:gdLst>
                <a:gd name="T0" fmla="*/ 46 w 46"/>
                <a:gd name="T1" fmla="*/ 19 h 23"/>
                <a:gd name="T2" fmla="*/ 46 w 46"/>
                <a:gd name="T3" fmla="*/ 19 h 23"/>
                <a:gd name="T4" fmla="*/ 29 w 46"/>
                <a:gd name="T5" fmla="*/ 3 h 23"/>
                <a:gd name="T6" fmla="*/ 2 w 46"/>
                <a:gd name="T7" fmla="*/ 8 h 23"/>
                <a:gd name="T8" fmla="*/ 2 w 46"/>
                <a:gd name="T9" fmla="*/ 8 h 23"/>
                <a:gd name="T10" fmla="*/ 2 w 46"/>
                <a:gd name="T11" fmla="*/ 8 h 23"/>
                <a:gd name="T12" fmla="*/ 0 w 46"/>
                <a:gd name="T13" fmla="*/ 10 h 23"/>
                <a:gd name="T14" fmla="*/ 3 w 46"/>
                <a:gd name="T15" fmla="*/ 13 h 23"/>
                <a:gd name="T16" fmla="*/ 4 w 46"/>
                <a:gd name="T17" fmla="*/ 12 h 23"/>
                <a:gd name="T18" fmla="*/ 27 w 46"/>
                <a:gd name="T19" fmla="*/ 8 h 23"/>
                <a:gd name="T20" fmla="*/ 41 w 46"/>
                <a:gd name="T21" fmla="*/ 21 h 23"/>
                <a:gd name="T22" fmla="*/ 44 w 46"/>
                <a:gd name="T23" fmla="*/ 23 h 23"/>
                <a:gd name="T24" fmla="*/ 46 w 46"/>
                <a:gd name="T25" fmla="*/ 20 h 23"/>
                <a:gd name="T26" fmla="*/ 46 w 46"/>
                <a:gd name="T2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3">
                  <a:moveTo>
                    <a:pt x="46" y="19"/>
                  </a:moveTo>
                  <a:cubicBezTo>
                    <a:pt x="46" y="19"/>
                    <a:pt x="46" y="19"/>
                    <a:pt x="46" y="19"/>
                  </a:cubicBezTo>
                  <a:cubicBezTo>
                    <a:pt x="42" y="11"/>
                    <a:pt x="36" y="5"/>
                    <a:pt x="29" y="3"/>
                  </a:cubicBezTo>
                  <a:cubicBezTo>
                    <a:pt x="16" y="0"/>
                    <a:pt x="3" y="7"/>
                    <a:pt x="2" y="8"/>
                  </a:cubicBezTo>
                  <a:cubicBezTo>
                    <a:pt x="2" y="8"/>
                    <a:pt x="2" y="8"/>
                    <a:pt x="2" y="8"/>
                  </a:cubicBezTo>
                  <a:cubicBezTo>
                    <a:pt x="2" y="8"/>
                    <a:pt x="2" y="8"/>
                    <a:pt x="2" y="8"/>
                  </a:cubicBezTo>
                  <a:cubicBezTo>
                    <a:pt x="1" y="8"/>
                    <a:pt x="0" y="9"/>
                    <a:pt x="0" y="10"/>
                  </a:cubicBezTo>
                  <a:cubicBezTo>
                    <a:pt x="0" y="11"/>
                    <a:pt x="2" y="13"/>
                    <a:pt x="3" y="13"/>
                  </a:cubicBezTo>
                  <a:cubicBezTo>
                    <a:pt x="4" y="13"/>
                    <a:pt x="4" y="12"/>
                    <a:pt x="4" y="12"/>
                  </a:cubicBezTo>
                  <a:cubicBezTo>
                    <a:pt x="5" y="12"/>
                    <a:pt x="16" y="5"/>
                    <a:pt x="27" y="8"/>
                  </a:cubicBezTo>
                  <a:cubicBezTo>
                    <a:pt x="33" y="10"/>
                    <a:pt x="38" y="14"/>
                    <a:pt x="41" y="21"/>
                  </a:cubicBezTo>
                  <a:cubicBezTo>
                    <a:pt x="42" y="22"/>
                    <a:pt x="43" y="23"/>
                    <a:pt x="44" y="23"/>
                  </a:cubicBezTo>
                  <a:cubicBezTo>
                    <a:pt x="45" y="23"/>
                    <a:pt x="46" y="22"/>
                    <a:pt x="46" y="20"/>
                  </a:cubicBezTo>
                  <a:cubicBezTo>
                    <a:pt x="46" y="20"/>
                    <a:pt x="46" y="19"/>
                    <a:pt x="46" y="1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59">
              <a:extLst>
                <a:ext uri="{FF2B5EF4-FFF2-40B4-BE49-F238E27FC236}">
                  <a16:creationId xmlns:a16="http://schemas.microsoft.com/office/drawing/2014/main" id="{F4B1BF34-0822-B15B-92D7-75774BEDBB6E}"/>
                </a:ext>
              </a:extLst>
            </p:cNvPr>
            <p:cNvSpPr>
              <a:spLocks/>
            </p:cNvSpPr>
            <p:nvPr/>
          </p:nvSpPr>
          <p:spPr bwMode="auto">
            <a:xfrm>
              <a:off x="5809269" y="3638694"/>
              <a:ext cx="90698" cy="153683"/>
            </a:xfrm>
            <a:custGeom>
              <a:avLst/>
              <a:gdLst>
                <a:gd name="T0" fmla="*/ 34 w 37"/>
                <a:gd name="T1" fmla="*/ 9 h 62"/>
                <a:gd name="T2" fmla="*/ 24 w 37"/>
                <a:gd name="T3" fmla="*/ 1 h 62"/>
                <a:gd name="T4" fmla="*/ 9 w 37"/>
                <a:gd name="T5" fmla="*/ 6 h 62"/>
                <a:gd name="T6" fmla="*/ 8 w 37"/>
                <a:gd name="T7" fmla="*/ 6 h 62"/>
                <a:gd name="T8" fmla="*/ 8 w 37"/>
                <a:gd name="T9" fmla="*/ 6 h 62"/>
                <a:gd name="T10" fmla="*/ 7 w 37"/>
                <a:gd name="T11" fmla="*/ 8 h 62"/>
                <a:gd name="T12" fmla="*/ 10 w 37"/>
                <a:gd name="T13" fmla="*/ 10 h 62"/>
                <a:gd name="T14" fmla="*/ 12 w 37"/>
                <a:gd name="T15" fmla="*/ 10 h 62"/>
                <a:gd name="T16" fmla="*/ 23 w 37"/>
                <a:gd name="T17" fmla="*/ 7 h 62"/>
                <a:gd name="T18" fmla="*/ 29 w 37"/>
                <a:gd name="T19" fmla="*/ 11 h 62"/>
                <a:gd name="T20" fmla="*/ 25 w 37"/>
                <a:gd name="T21" fmla="*/ 29 h 62"/>
                <a:gd name="T22" fmla="*/ 18 w 37"/>
                <a:gd name="T23" fmla="*/ 37 h 62"/>
                <a:gd name="T24" fmla="*/ 13 w 37"/>
                <a:gd name="T25" fmla="*/ 53 h 62"/>
                <a:gd name="T26" fmla="*/ 12 w 37"/>
                <a:gd name="T27" fmla="*/ 57 h 62"/>
                <a:gd name="T28" fmla="*/ 12 w 37"/>
                <a:gd name="T29" fmla="*/ 57 h 62"/>
                <a:gd name="T30" fmla="*/ 9 w 37"/>
                <a:gd name="T31" fmla="*/ 55 h 62"/>
                <a:gd name="T32" fmla="*/ 6 w 37"/>
                <a:gd name="T33" fmla="*/ 34 h 62"/>
                <a:gd name="T34" fmla="*/ 6 w 37"/>
                <a:gd name="T35" fmla="*/ 34 h 62"/>
                <a:gd name="T36" fmla="*/ 3 w 37"/>
                <a:gd name="T37" fmla="*/ 31 h 62"/>
                <a:gd name="T38" fmla="*/ 0 w 37"/>
                <a:gd name="T39" fmla="*/ 34 h 62"/>
                <a:gd name="T40" fmla="*/ 0 w 37"/>
                <a:gd name="T41" fmla="*/ 43 h 62"/>
                <a:gd name="T42" fmla="*/ 5 w 37"/>
                <a:gd name="T43" fmla="*/ 59 h 62"/>
                <a:gd name="T44" fmla="*/ 12 w 37"/>
                <a:gd name="T45" fmla="*/ 62 h 62"/>
                <a:gd name="T46" fmla="*/ 12 w 37"/>
                <a:gd name="T47" fmla="*/ 62 h 62"/>
                <a:gd name="T48" fmla="*/ 17 w 37"/>
                <a:gd name="T49" fmla="*/ 59 h 62"/>
                <a:gd name="T50" fmla="*/ 18 w 37"/>
                <a:gd name="T51" fmla="*/ 54 h 62"/>
                <a:gd name="T52" fmla="*/ 23 w 37"/>
                <a:gd name="T53" fmla="*/ 40 h 62"/>
                <a:gd name="T54" fmla="*/ 29 w 37"/>
                <a:gd name="T55" fmla="*/ 32 h 62"/>
                <a:gd name="T56" fmla="*/ 35 w 37"/>
                <a:gd name="T57" fmla="*/ 21 h 62"/>
                <a:gd name="T58" fmla="*/ 34 w 37"/>
                <a:gd name="T5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62">
                  <a:moveTo>
                    <a:pt x="34" y="9"/>
                  </a:moveTo>
                  <a:cubicBezTo>
                    <a:pt x="32" y="5"/>
                    <a:pt x="28" y="2"/>
                    <a:pt x="24" y="1"/>
                  </a:cubicBezTo>
                  <a:cubicBezTo>
                    <a:pt x="17" y="0"/>
                    <a:pt x="10" y="5"/>
                    <a:pt x="9" y="6"/>
                  </a:cubicBezTo>
                  <a:cubicBezTo>
                    <a:pt x="9" y="6"/>
                    <a:pt x="8" y="6"/>
                    <a:pt x="8" y="6"/>
                  </a:cubicBezTo>
                  <a:cubicBezTo>
                    <a:pt x="8" y="6"/>
                    <a:pt x="8" y="6"/>
                    <a:pt x="8" y="6"/>
                  </a:cubicBezTo>
                  <a:cubicBezTo>
                    <a:pt x="8" y="6"/>
                    <a:pt x="7" y="7"/>
                    <a:pt x="7" y="8"/>
                  </a:cubicBezTo>
                  <a:cubicBezTo>
                    <a:pt x="7" y="9"/>
                    <a:pt x="9" y="10"/>
                    <a:pt x="10" y="10"/>
                  </a:cubicBezTo>
                  <a:cubicBezTo>
                    <a:pt x="11" y="10"/>
                    <a:pt x="11" y="10"/>
                    <a:pt x="12" y="10"/>
                  </a:cubicBezTo>
                  <a:cubicBezTo>
                    <a:pt x="12" y="10"/>
                    <a:pt x="18" y="6"/>
                    <a:pt x="23" y="7"/>
                  </a:cubicBezTo>
                  <a:cubicBezTo>
                    <a:pt x="26" y="7"/>
                    <a:pt x="28" y="9"/>
                    <a:pt x="29" y="11"/>
                  </a:cubicBezTo>
                  <a:cubicBezTo>
                    <a:pt x="33" y="17"/>
                    <a:pt x="30" y="21"/>
                    <a:pt x="25" y="29"/>
                  </a:cubicBezTo>
                  <a:cubicBezTo>
                    <a:pt x="23" y="31"/>
                    <a:pt x="20" y="34"/>
                    <a:pt x="18" y="37"/>
                  </a:cubicBezTo>
                  <a:cubicBezTo>
                    <a:pt x="14" y="44"/>
                    <a:pt x="14" y="49"/>
                    <a:pt x="13" y="53"/>
                  </a:cubicBezTo>
                  <a:cubicBezTo>
                    <a:pt x="13" y="54"/>
                    <a:pt x="13" y="56"/>
                    <a:pt x="12" y="57"/>
                  </a:cubicBezTo>
                  <a:cubicBezTo>
                    <a:pt x="12" y="57"/>
                    <a:pt x="12" y="57"/>
                    <a:pt x="12" y="57"/>
                  </a:cubicBezTo>
                  <a:cubicBezTo>
                    <a:pt x="11" y="57"/>
                    <a:pt x="10" y="56"/>
                    <a:pt x="9" y="55"/>
                  </a:cubicBezTo>
                  <a:cubicBezTo>
                    <a:pt x="6" y="52"/>
                    <a:pt x="5" y="40"/>
                    <a:pt x="6" y="34"/>
                  </a:cubicBezTo>
                  <a:cubicBezTo>
                    <a:pt x="6" y="34"/>
                    <a:pt x="6" y="34"/>
                    <a:pt x="6" y="34"/>
                  </a:cubicBezTo>
                  <a:cubicBezTo>
                    <a:pt x="6" y="32"/>
                    <a:pt x="4" y="31"/>
                    <a:pt x="3" y="31"/>
                  </a:cubicBezTo>
                  <a:cubicBezTo>
                    <a:pt x="2" y="31"/>
                    <a:pt x="0" y="32"/>
                    <a:pt x="0" y="34"/>
                  </a:cubicBezTo>
                  <a:cubicBezTo>
                    <a:pt x="0" y="34"/>
                    <a:pt x="0" y="38"/>
                    <a:pt x="0" y="43"/>
                  </a:cubicBezTo>
                  <a:cubicBezTo>
                    <a:pt x="1" y="51"/>
                    <a:pt x="3" y="56"/>
                    <a:pt x="5" y="59"/>
                  </a:cubicBezTo>
                  <a:cubicBezTo>
                    <a:pt x="7" y="61"/>
                    <a:pt x="9" y="62"/>
                    <a:pt x="12" y="62"/>
                  </a:cubicBezTo>
                  <a:cubicBezTo>
                    <a:pt x="12" y="62"/>
                    <a:pt x="12" y="62"/>
                    <a:pt x="12" y="62"/>
                  </a:cubicBezTo>
                  <a:cubicBezTo>
                    <a:pt x="15" y="62"/>
                    <a:pt x="16" y="60"/>
                    <a:pt x="17" y="59"/>
                  </a:cubicBezTo>
                  <a:cubicBezTo>
                    <a:pt x="18" y="58"/>
                    <a:pt x="18" y="56"/>
                    <a:pt x="18" y="54"/>
                  </a:cubicBezTo>
                  <a:cubicBezTo>
                    <a:pt x="19" y="50"/>
                    <a:pt x="19" y="46"/>
                    <a:pt x="23" y="40"/>
                  </a:cubicBezTo>
                  <a:cubicBezTo>
                    <a:pt x="25" y="37"/>
                    <a:pt x="27" y="35"/>
                    <a:pt x="29" y="32"/>
                  </a:cubicBezTo>
                  <a:cubicBezTo>
                    <a:pt x="32" y="28"/>
                    <a:pt x="34" y="25"/>
                    <a:pt x="35" y="21"/>
                  </a:cubicBezTo>
                  <a:cubicBezTo>
                    <a:pt x="37" y="17"/>
                    <a:pt x="37" y="13"/>
                    <a:pt x="34" y="9"/>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3" name="Multiply 32">
            <a:extLst>
              <a:ext uri="{FF2B5EF4-FFF2-40B4-BE49-F238E27FC236}">
                <a16:creationId xmlns:a16="http://schemas.microsoft.com/office/drawing/2014/main" id="{E13D753F-307C-5F28-AC22-555577A408F0}"/>
              </a:ext>
            </a:extLst>
          </p:cNvPr>
          <p:cNvSpPr/>
          <p:nvPr/>
        </p:nvSpPr>
        <p:spPr>
          <a:xfrm>
            <a:off x="6071739" y="2339103"/>
            <a:ext cx="900244" cy="998458"/>
          </a:xfrm>
          <a:prstGeom prst="mathMultiply">
            <a:avLst/>
          </a:prstGeom>
          <a:solidFill>
            <a:schemeClr val="tx1"/>
          </a:solidFill>
          <a:ln>
            <a:solidFill>
              <a:srgbClr val="0014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811AF67A-4552-FBA0-BD9D-AC109ECD47A5}"/>
              </a:ext>
            </a:extLst>
          </p:cNvPr>
          <p:cNvSpPr txBox="1">
            <a:spLocks/>
          </p:cNvSpPr>
          <p:nvPr/>
        </p:nvSpPr>
        <p:spPr>
          <a:xfrm>
            <a:off x="5045584" y="799969"/>
            <a:ext cx="2971800" cy="858671"/>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latin typeface="+mn-lt"/>
                <a:sym typeface="Wingdings" pitchFamily="2" charset="2"/>
              </a:rPr>
              <a:t>Greater Cognitive Engagement </a:t>
            </a:r>
            <a:r>
              <a:rPr lang="en-US" sz="2000" dirty="0">
                <a:latin typeface="+mn-lt"/>
                <a:sym typeface="Wingdings" pitchFamily="2" charset="2"/>
              </a:rPr>
              <a:t>&amp;</a:t>
            </a:r>
            <a:r>
              <a:rPr lang="en-US" sz="2000" b="1" dirty="0">
                <a:latin typeface="+mn-lt"/>
                <a:sym typeface="Wingdings" pitchFamily="2" charset="2"/>
              </a:rPr>
              <a:t> </a:t>
            </a:r>
          </a:p>
          <a:p>
            <a:pPr algn="ctr" defTabSz="914400"/>
            <a:r>
              <a:rPr lang="en-US" sz="2000" b="1" dirty="0">
                <a:latin typeface="+mn-lt"/>
                <a:sym typeface="Wingdings" pitchFamily="2" charset="2"/>
              </a:rPr>
              <a:t>Listening Effort</a:t>
            </a:r>
            <a:endParaRPr lang="en-US" sz="2000" b="1" dirty="0">
              <a:latin typeface="+mn-lt"/>
            </a:endParaRPr>
          </a:p>
        </p:txBody>
      </p:sp>
      <p:sp>
        <p:nvSpPr>
          <p:cNvPr id="35" name="Up Arrow 34">
            <a:extLst>
              <a:ext uri="{FF2B5EF4-FFF2-40B4-BE49-F238E27FC236}">
                <a16:creationId xmlns:a16="http://schemas.microsoft.com/office/drawing/2014/main" id="{D31C1AD4-102F-0C52-C584-DBE394D9EF43}"/>
              </a:ext>
            </a:extLst>
          </p:cNvPr>
          <p:cNvSpPr/>
          <p:nvPr/>
        </p:nvSpPr>
        <p:spPr>
          <a:xfrm>
            <a:off x="9822274" y="1963919"/>
            <a:ext cx="464377" cy="1669120"/>
          </a:xfrm>
          <a:prstGeom prst="upArrow">
            <a:avLst/>
          </a:prstGeom>
          <a:solidFill>
            <a:srgbClr val="0033AD"/>
          </a:solidFill>
          <a:ln>
            <a:solidFill>
              <a:srgbClr val="FED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D13B77E-5296-44DD-0F61-8E936A3C1F78}"/>
              </a:ext>
            </a:extLst>
          </p:cNvPr>
          <p:cNvGrpSpPr/>
          <p:nvPr/>
        </p:nvGrpSpPr>
        <p:grpSpPr>
          <a:xfrm>
            <a:off x="9357897" y="2653010"/>
            <a:ext cx="464377" cy="423295"/>
            <a:chOff x="703263" y="6089651"/>
            <a:chExt cx="284162" cy="280987"/>
          </a:xfrm>
        </p:grpSpPr>
        <p:sp>
          <p:nvSpPr>
            <p:cNvPr id="37" name="Freeform 248">
              <a:extLst>
                <a:ext uri="{FF2B5EF4-FFF2-40B4-BE49-F238E27FC236}">
                  <a16:creationId xmlns:a16="http://schemas.microsoft.com/office/drawing/2014/main" id="{659A11AE-38D2-FD71-F0B1-59659D5F4AE2}"/>
                </a:ext>
              </a:extLst>
            </p:cNvPr>
            <p:cNvSpPr>
              <a:spLocks/>
            </p:cNvSpPr>
            <p:nvPr/>
          </p:nvSpPr>
          <p:spPr bwMode="auto">
            <a:xfrm>
              <a:off x="703263" y="6097588"/>
              <a:ext cx="273050" cy="273050"/>
            </a:xfrm>
            <a:custGeom>
              <a:avLst/>
              <a:gdLst>
                <a:gd name="T0" fmla="*/ 90 w 93"/>
                <a:gd name="T1" fmla="*/ 3 h 93"/>
                <a:gd name="T2" fmla="*/ 79 w 93"/>
                <a:gd name="T3" fmla="*/ 3 h 93"/>
                <a:gd name="T4" fmla="*/ 3 w 93"/>
                <a:gd name="T5" fmla="*/ 79 h 93"/>
                <a:gd name="T6" fmla="*/ 3 w 93"/>
                <a:gd name="T7" fmla="*/ 90 h 93"/>
                <a:gd name="T8" fmla="*/ 9 w 93"/>
                <a:gd name="T9" fmla="*/ 93 h 93"/>
                <a:gd name="T10" fmla="*/ 14 w 93"/>
                <a:gd name="T11" fmla="*/ 90 h 93"/>
                <a:gd name="T12" fmla="*/ 90 w 93"/>
                <a:gd name="T13" fmla="*/ 14 h 93"/>
                <a:gd name="T14" fmla="*/ 90 w 93"/>
                <a:gd name="T15" fmla="*/ 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3">
                  <a:moveTo>
                    <a:pt x="90" y="3"/>
                  </a:moveTo>
                  <a:cubicBezTo>
                    <a:pt x="87" y="0"/>
                    <a:pt x="82" y="0"/>
                    <a:pt x="79" y="3"/>
                  </a:cubicBezTo>
                  <a:cubicBezTo>
                    <a:pt x="3" y="79"/>
                    <a:pt x="3" y="79"/>
                    <a:pt x="3" y="79"/>
                  </a:cubicBezTo>
                  <a:cubicBezTo>
                    <a:pt x="0" y="82"/>
                    <a:pt x="0" y="87"/>
                    <a:pt x="3" y="90"/>
                  </a:cubicBezTo>
                  <a:cubicBezTo>
                    <a:pt x="5" y="92"/>
                    <a:pt x="7" y="93"/>
                    <a:pt x="9" y="93"/>
                  </a:cubicBezTo>
                  <a:cubicBezTo>
                    <a:pt x="11" y="93"/>
                    <a:pt x="13" y="92"/>
                    <a:pt x="14" y="90"/>
                  </a:cubicBezTo>
                  <a:cubicBezTo>
                    <a:pt x="90" y="14"/>
                    <a:pt x="90" y="14"/>
                    <a:pt x="90" y="14"/>
                  </a:cubicBezTo>
                  <a:cubicBezTo>
                    <a:pt x="93" y="11"/>
                    <a:pt x="93" y="6"/>
                    <a:pt x="9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49">
              <a:extLst>
                <a:ext uri="{FF2B5EF4-FFF2-40B4-BE49-F238E27FC236}">
                  <a16:creationId xmlns:a16="http://schemas.microsoft.com/office/drawing/2014/main" id="{3956AF80-4ACD-5552-798E-5FBDB2C2450C}"/>
                </a:ext>
              </a:extLst>
            </p:cNvPr>
            <p:cNvSpPr>
              <a:spLocks noEditPoints="1"/>
            </p:cNvSpPr>
            <p:nvPr/>
          </p:nvSpPr>
          <p:spPr bwMode="auto">
            <a:xfrm>
              <a:off x="706438" y="6089651"/>
              <a:ext cx="120650" cy="119063"/>
            </a:xfrm>
            <a:custGeom>
              <a:avLst/>
              <a:gdLst>
                <a:gd name="T0" fmla="*/ 21 w 41"/>
                <a:gd name="T1" fmla="*/ 41 h 41"/>
                <a:gd name="T2" fmla="*/ 35 w 41"/>
                <a:gd name="T3" fmla="*/ 35 h 41"/>
                <a:gd name="T4" fmla="*/ 41 w 41"/>
                <a:gd name="T5" fmla="*/ 21 h 41"/>
                <a:gd name="T6" fmla="*/ 21 w 41"/>
                <a:gd name="T7" fmla="*/ 0 h 41"/>
                <a:gd name="T8" fmla="*/ 0 w 41"/>
                <a:gd name="T9" fmla="*/ 21 h 41"/>
                <a:gd name="T10" fmla="*/ 21 w 41"/>
                <a:gd name="T11" fmla="*/ 41 h 41"/>
                <a:gd name="T12" fmla="*/ 13 w 41"/>
                <a:gd name="T13" fmla="*/ 13 h 41"/>
                <a:gd name="T14" fmla="*/ 21 w 41"/>
                <a:gd name="T15" fmla="*/ 10 h 41"/>
                <a:gd name="T16" fmla="*/ 31 w 41"/>
                <a:gd name="T17" fmla="*/ 21 h 41"/>
                <a:gd name="T18" fmla="*/ 28 w 41"/>
                <a:gd name="T19" fmla="*/ 28 h 41"/>
                <a:gd name="T20" fmla="*/ 21 w 41"/>
                <a:gd name="T21" fmla="*/ 31 h 41"/>
                <a:gd name="T22" fmla="*/ 11 w 41"/>
                <a:gd name="T23" fmla="*/ 21 h 41"/>
                <a:gd name="T24" fmla="*/ 13 w 41"/>
                <a:gd name="T25"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1">
                  <a:moveTo>
                    <a:pt x="21" y="41"/>
                  </a:moveTo>
                  <a:cubicBezTo>
                    <a:pt x="26" y="41"/>
                    <a:pt x="31" y="39"/>
                    <a:pt x="35" y="35"/>
                  </a:cubicBezTo>
                  <a:cubicBezTo>
                    <a:pt x="39" y="31"/>
                    <a:pt x="41" y="26"/>
                    <a:pt x="41" y="21"/>
                  </a:cubicBezTo>
                  <a:cubicBezTo>
                    <a:pt x="41" y="9"/>
                    <a:pt x="32" y="0"/>
                    <a:pt x="21" y="0"/>
                  </a:cubicBezTo>
                  <a:cubicBezTo>
                    <a:pt x="9" y="0"/>
                    <a:pt x="0" y="9"/>
                    <a:pt x="0" y="21"/>
                  </a:cubicBezTo>
                  <a:cubicBezTo>
                    <a:pt x="0" y="32"/>
                    <a:pt x="9" y="41"/>
                    <a:pt x="21" y="41"/>
                  </a:cubicBezTo>
                  <a:close/>
                  <a:moveTo>
                    <a:pt x="13" y="13"/>
                  </a:moveTo>
                  <a:cubicBezTo>
                    <a:pt x="15" y="12"/>
                    <a:pt x="18" y="10"/>
                    <a:pt x="21" y="10"/>
                  </a:cubicBezTo>
                  <a:cubicBezTo>
                    <a:pt x="26" y="10"/>
                    <a:pt x="31" y="15"/>
                    <a:pt x="31" y="21"/>
                  </a:cubicBezTo>
                  <a:cubicBezTo>
                    <a:pt x="31" y="23"/>
                    <a:pt x="30" y="26"/>
                    <a:pt x="28" y="28"/>
                  </a:cubicBezTo>
                  <a:cubicBezTo>
                    <a:pt x="26" y="30"/>
                    <a:pt x="23" y="31"/>
                    <a:pt x="21" y="31"/>
                  </a:cubicBezTo>
                  <a:cubicBezTo>
                    <a:pt x="15" y="31"/>
                    <a:pt x="11" y="26"/>
                    <a:pt x="11" y="21"/>
                  </a:cubicBezTo>
                  <a:cubicBezTo>
                    <a:pt x="11" y="18"/>
                    <a:pt x="12" y="15"/>
                    <a:pt x="1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50">
              <a:extLst>
                <a:ext uri="{FF2B5EF4-FFF2-40B4-BE49-F238E27FC236}">
                  <a16:creationId xmlns:a16="http://schemas.microsoft.com/office/drawing/2014/main" id="{598A8835-9FE4-0FD8-CE8C-DB9EF65AFAE1}"/>
                </a:ext>
              </a:extLst>
            </p:cNvPr>
            <p:cNvSpPr>
              <a:spLocks noEditPoints="1"/>
            </p:cNvSpPr>
            <p:nvPr/>
          </p:nvSpPr>
          <p:spPr bwMode="auto">
            <a:xfrm>
              <a:off x="865188" y="6246813"/>
              <a:ext cx="122237" cy="123825"/>
            </a:xfrm>
            <a:custGeom>
              <a:avLst/>
              <a:gdLst>
                <a:gd name="T0" fmla="*/ 21 w 42"/>
                <a:gd name="T1" fmla="*/ 0 h 42"/>
                <a:gd name="T2" fmla="*/ 0 w 42"/>
                <a:gd name="T3" fmla="*/ 21 h 42"/>
                <a:gd name="T4" fmla="*/ 21 w 42"/>
                <a:gd name="T5" fmla="*/ 42 h 42"/>
                <a:gd name="T6" fmla="*/ 36 w 42"/>
                <a:gd name="T7" fmla="*/ 36 h 42"/>
                <a:gd name="T8" fmla="*/ 42 w 42"/>
                <a:gd name="T9" fmla="*/ 21 h 42"/>
                <a:gd name="T10" fmla="*/ 21 w 42"/>
                <a:gd name="T11" fmla="*/ 0 h 42"/>
                <a:gd name="T12" fmla="*/ 28 w 42"/>
                <a:gd name="T13" fmla="*/ 28 h 42"/>
                <a:gd name="T14" fmla="*/ 21 w 42"/>
                <a:gd name="T15" fmla="*/ 31 h 42"/>
                <a:gd name="T16" fmla="*/ 11 w 42"/>
                <a:gd name="T17" fmla="*/ 21 h 42"/>
                <a:gd name="T18" fmla="*/ 14 w 42"/>
                <a:gd name="T19" fmla="*/ 14 h 42"/>
                <a:gd name="T20" fmla="*/ 21 w 42"/>
                <a:gd name="T21" fmla="*/ 11 h 42"/>
                <a:gd name="T22" fmla="*/ 31 w 42"/>
                <a:gd name="T23" fmla="*/ 21 h 42"/>
                <a:gd name="T24" fmla="*/ 28 w 42"/>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2">
                  <a:moveTo>
                    <a:pt x="21" y="0"/>
                  </a:moveTo>
                  <a:cubicBezTo>
                    <a:pt x="9" y="0"/>
                    <a:pt x="0" y="9"/>
                    <a:pt x="0" y="21"/>
                  </a:cubicBezTo>
                  <a:cubicBezTo>
                    <a:pt x="0" y="32"/>
                    <a:pt x="10" y="42"/>
                    <a:pt x="21" y="42"/>
                  </a:cubicBezTo>
                  <a:cubicBezTo>
                    <a:pt x="26" y="42"/>
                    <a:pt x="32" y="39"/>
                    <a:pt x="36" y="36"/>
                  </a:cubicBezTo>
                  <a:cubicBezTo>
                    <a:pt x="39" y="32"/>
                    <a:pt x="42" y="26"/>
                    <a:pt x="42" y="21"/>
                  </a:cubicBezTo>
                  <a:cubicBezTo>
                    <a:pt x="42" y="9"/>
                    <a:pt x="32" y="0"/>
                    <a:pt x="21" y="0"/>
                  </a:cubicBezTo>
                  <a:close/>
                  <a:moveTo>
                    <a:pt x="28" y="28"/>
                  </a:moveTo>
                  <a:cubicBezTo>
                    <a:pt x="26" y="30"/>
                    <a:pt x="24" y="31"/>
                    <a:pt x="21" y="31"/>
                  </a:cubicBezTo>
                  <a:cubicBezTo>
                    <a:pt x="15" y="31"/>
                    <a:pt x="11" y="27"/>
                    <a:pt x="11" y="21"/>
                  </a:cubicBezTo>
                  <a:cubicBezTo>
                    <a:pt x="11" y="18"/>
                    <a:pt x="12" y="16"/>
                    <a:pt x="14" y="14"/>
                  </a:cubicBezTo>
                  <a:cubicBezTo>
                    <a:pt x="16" y="12"/>
                    <a:pt x="18" y="11"/>
                    <a:pt x="21" y="11"/>
                  </a:cubicBezTo>
                  <a:cubicBezTo>
                    <a:pt x="27" y="11"/>
                    <a:pt x="31" y="15"/>
                    <a:pt x="31" y="21"/>
                  </a:cubicBezTo>
                  <a:cubicBezTo>
                    <a:pt x="31" y="24"/>
                    <a:pt x="30" y="26"/>
                    <a:pt x="2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Smiley Face 39">
            <a:extLst>
              <a:ext uri="{FF2B5EF4-FFF2-40B4-BE49-F238E27FC236}">
                <a16:creationId xmlns:a16="http://schemas.microsoft.com/office/drawing/2014/main" id="{07FE2D24-BE51-6089-539E-44E3F38FA1B8}"/>
              </a:ext>
            </a:extLst>
          </p:cNvPr>
          <p:cNvSpPr/>
          <p:nvPr/>
        </p:nvSpPr>
        <p:spPr>
          <a:xfrm>
            <a:off x="10435616" y="2236733"/>
            <a:ext cx="1233593" cy="1178225"/>
          </a:xfrm>
          <a:prstGeom prst="smileyFace">
            <a:avLst>
              <a:gd name="adj" fmla="val -4653"/>
            </a:avLst>
          </a:prstGeom>
          <a:solidFill>
            <a:schemeClr val="bg2">
              <a:lumMod val="90000"/>
            </a:schemeClr>
          </a:solidFill>
          <a:ln w="3810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41" name="Title 1">
            <a:extLst>
              <a:ext uri="{FF2B5EF4-FFF2-40B4-BE49-F238E27FC236}">
                <a16:creationId xmlns:a16="http://schemas.microsoft.com/office/drawing/2014/main" id="{A3DE854C-6397-2AEE-1DA5-93A1F6910618}"/>
              </a:ext>
            </a:extLst>
          </p:cNvPr>
          <p:cNvSpPr txBox="1">
            <a:spLocks/>
          </p:cNvSpPr>
          <p:nvPr/>
        </p:nvSpPr>
        <p:spPr>
          <a:xfrm>
            <a:off x="9175542" y="799969"/>
            <a:ext cx="2971800" cy="858671"/>
          </a:xfrm>
          <a:prstGeom prst="rect">
            <a:avLst/>
          </a:prstGeom>
          <a:solidFill>
            <a:srgbClr val="0033AD"/>
          </a:solidFill>
          <a:ln>
            <a:solidFill>
              <a:srgbClr val="FEDFC1"/>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000" b="1" dirty="0">
                <a:solidFill>
                  <a:srgbClr val="FEDFC1"/>
                </a:solidFill>
                <a:latin typeface="Calibri" panose="020F0502020204030204" pitchFamily="34" charset="0"/>
                <a:cs typeface="Calibri" panose="020F0502020204030204" pitchFamily="34" charset="0"/>
                <a:sym typeface="Wingdings" pitchFamily="2" charset="2"/>
              </a:rPr>
              <a:t>Higher Listening-related Fatigue</a:t>
            </a:r>
            <a:endParaRPr lang="en-US" sz="2000" b="1" dirty="0">
              <a:solidFill>
                <a:srgbClr val="FEDFC1"/>
              </a:solidFill>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9F8083A9-852F-7EE3-73DE-1564F81D8604}"/>
              </a:ext>
            </a:extLst>
          </p:cNvPr>
          <p:cNvSpPr txBox="1"/>
          <p:nvPr/>
        </p:nvSpPr>
        <p:spPr>
          <a:xfrm>
            <a:off x="116771" y="4011270"/>
            <a:ext cx="2968375" cy="1938992"/>
          </a:xfrm>
          <a:prstGeom prst="rect">
            <a:avLst/>
          </a:prstGeom>
          <a:solidFill>
            <a:srgbClr val="FEDFC1"/>
          </a:solidFill>
          <a:ln>
            <a:solidFill>
              <a:srgbClr val="0033AD"/>
            </a:solidFill>
          </a:ln>
        </p:spPr>
        <p:txBody>
          <a:bodyPr wrap="square" rtlCol="0">
            <a:spAutoFit/>
          </a:bodyPr>
          <a:lstStyle/>
          <a:p>
            <a:r>
              <a:rPr lang="en-US" sz="2000" dirty="0">
                <a:solidFill>
                  <a:srgbClr val="0033AD"/>
                </a:solidFill>
              </a:rPr>
              <a:t>Listening situations with:</a:t>
            </a:r>
          </a:p>
          <a:p>
            <a:pPr marL="342900" indent="-342900">
              <a:buFont typeface="Arial" panose="020B0604020202020204" pitchFamily="34" charset="0"/>
              <a:buChar char="•"/>
            </a:pPr>
            <a:r>
              <a:rPr lang="en-US" sz="2000" b="1" dirty="0">
                <a:solidFill>
                  <a:srgbClr val="0033AD"/>
                </a:solidFill>
              </a:rPr>
              <a:t>Competing talkers</a:t>
            </a:r>
            <a:r>
              <a:rPr lang="en-US" sz="2000" dirty="0">
                <a:solidFill>
                  <a:srgbClr val="0033AD"/>
                </a:solidFill>
              </a:rPr>
              <a:t> (i.e., high degrees of IM)</a:t>
            </a:r>
          </a:p>
          <a:p>
            <a:pPr marL="342900" indent="-342900">
              <a:buFont typeface="Arial" panose="020B0604020202020204" pitchFamily="34" charset="0"/>
              <a:buChar char="•"/>
            </a:pPr>
            <a:r>
              <a:rPr lang="en-US" sz="2000" dirty="0">
                <a:solidFill>
                  <a:srgbClr val="0033AD"/>
                </a:solidFill>
              </a:rPr>
              <a:t>“</a:t>
            </a:r>
            <a:r>
              <a:rPr lang="en-US" sz="2000" b="1" dirty="0">
                <a:solidFill>
                  <a:srgbClr val="0033AD"/>
                </a:solidFill>
              </a:rPr>
              <a:t>Auditory Distraction</a:t>
            </a:r>
            <a:r>
              <a:rPr lang="en-US" sz="2000" dirty="0">
                <a:solidFill>
                  <a:srgbClr val="0033AD"/>
                </a:solidFill>
              </a:rPr>
              <a:t>”</a:t>
            </a:r>
          </a:p>
          <a:p>
            <a:pPr marL="342900" indent="-342900">
              <a:buFont typeface="Arial" panose="020B0604020202020204" pitchFamily="34" charset="0"/>
              <a:buChar char="•"/>
            </a:pPr>
            <a:r>
              <a:rPr lang="en-US" sz="2000" b="1" dirty="0">
                <a:solidFill>
                  <a:srgbClr val="0033AD"/>
                </a:solidFill>
              </a:rPr>
              <a:t>Loud and/or bothersome noise</a:t>
            </a:r>
          </a:p>
        </p:txBody>
      </p:sp>
      <p:sp>
        <p:nvSpPr>
          <p:cNvPr id="43" name="Title 1">
            <a:extLst>
              <a:ext uri="{FF2B5EF4-FFF2-40B4-BE49-F238E27FC236}">
                <a16:creationId xmlns:a16="http://schemas.microsoft.com/office/drawing/2014/main" id="{4D6F04A5-BA66-7826-EC29-26F2B9F1407A}"/>
              </a:ext>
            </a:extLst>
          </p:cNvPr>
          <p:cNvSpPr txBox="1">
            <a:spLocks/>
          </p:cNvSpPr>
          <p:nvPr/>
        </p:nvSpPr>
        <p:spPr>
          <a:xfrm>
            <a:off x="5045584" y="4003180"/>
            <a:ext cx="2971800" cy="1947082"/>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342900" indent="-342900" defTabSz="914400">
              <a:buFont typeface="Arial" panose="020B0604020202020204" pitchFamily="34" charset="0"/>
              <a:buChar char="•"/>
            </a:pPr>
            <a:r>
              <a:rPr lang="en-US" sz="2000" b="1" dirty="0">
                <a:latin typeface="+mn-lt"/>
                <a:sym typeface="Wingdings" pitchFamily="2" charset="2"/>
              </a:rPr>
              <a:t>Selective attention to target speech </a:t>
            </a:r>
            <a:r>
              <a:rPr lang="en-US" sz="2000" dirty="0">
                <a:latin typeface="+mn-lt"/>
                <a:sym typeface="Wingdings" pitchFamily="2" charset="2"/>
              </a:rPr>
              <a:t>&amp; </a:t>
            </a:r>
            <a:r>
              <a:rPr lang="en-US" sz="2000" b="1" i="1" dirty="0">
                <a:latin typeface="+mn-lt"/>
                <a:sym typeface="Wingdings" pitchFamily="2" charset="2"/>
              </a:rPr>
              <a:t>inhibition</a:t>
            </a:r>
            <a:r>
              <a:rPr lang="en-US" sz="2000" b="1" dirty="0">
                <a:latin typeface="+mn-lt"/>
                <a:sym typeface="Wingdings" pitchFamily="2" charset="2"/>
              </a:rPr>
              <a:t> of masker </a:t>
            </a:r>
            <a:r>
              <a:rPr lang="en-US" sz="2000" dirty="0">
                <a:latin typeface="+mn-lt"/>
                <a:sym typeface="Wingdings" pitchFamily="2" charset="2"/>
              </a:rPr>
              <a:t>(competing sound(s))</a:t>
            </a:r>
          </a:p>
          <a:p>
            <a:pPr marL="342900" indent="-342900" defTabSz="914400">
              <a:buFont typeface="Arial" panose="020B0604020202020204" pitchFamily="34" charset="0"/>
              <a:buChar char="•"/>
            </a:pPr>
            <a:r>
              <a:rPr lang="en-US" sz="2000" b="1" dirty="0">
                <a:latin typeface="+mn-lt"/>
                <a:sym typeface="Wingdings" pitchFamily="2" charset="2"/>
              </a:rPr>
              <a:t>Auditory stream segregation</a:t>
            </a:r>
          </a:p>
          <a:p>
            <a:pPr marL="342900" indent="-342900" defTabSz="914400">
              <a:buFont typeface="Arial" panose="020B0604020202020204" pitchFamily="34" charset="0"/>
              <a:buChar char="•"/>
            </a:pPr>
            <a:r>
              <a:rPr lang="en-US" sz="2000" b="1" dirty="0">
                <a:latin typeface="+mn-lt"/>
                <a:sym typeface="Wingdings" pitchFamily="2" charset="2"/>
              </a:rPr>
              <a:t>Linguistic knowledge</a:t>
            </a:r>
          </a:p>
        </p:txBody>
      </p:sp>
      <p:sp>
        <p:nvSpPr>
          <p:cNvPr id="44" name="Title 1">
            <a:extLst>
              <a:ext uri="{FF2B5EF4-FFF2-40B4-BE49-F238E27FC236}">
                <a16:creationId xmlns:a16="http://schemas.microsoft.com/office/drawing/2014/main" id="{328814B7-2848-4317-B40A-5FE98BE8538C}"/>
              </a:ext>
            </a:extLst>
          </p:cNvPr>
          <p:cNvSpPr txBox="1">
            <a:spLocks/>
          </p:cNvSpPr>
          <p:nvPr/>
        </p:nvSpPr>
        <p:spPr>
          <a:xfrm>
            <a:off x="9175542" y="4007324"/>
            <a:ext cx="2971800" cy="1947672"/>
          </a:xfrm>
          <a:prstGeom prst="rect">
            <a:avLst/>
          </a:prstGeom>
          <a:solidFill>
            <a:srgbClr val="0033AD"/>
          </a:solidFill>
          <a:ln>
            <a:solidFill>
              <a:srgbClr val="FEDFC1"/>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defTabSz="914400"/>
            <a:r>
              <a:rPr lang="en-US" sz="2000" b="1" dirty="0">
                <a:solidFill>
                  <a:srgbClr val="FEDFC1"/>
                </a:solidFill>
                <a:latin typeface="+mn-lt"/>
                <a:sym typeface="Wingdings" pitchFamily="2" charset="2"/>
              </a:rPr>
              <a:t>Sustained listening effort </a:t>
            </a:r>
            <a:r>
              <a:rPr lang="en-US" sz="2000" dirty="0">
                <a:solidFill>
                  <a:srgbClr val="FEDFC1"/>
                </a:solidFill>
                <a:latin typeface="+mn-lt"/>
                <a:sym typeface="Wingdings" pitchFamily="2" charset="2"/>
              </a:rPr>
              <a:t>can lead to:</a:t>
            </a:r>
          </a:p>
          <a:p>
            <a:pPr marL="342900" indent="-342900" defTabSz="914400">
              <a:buFont typeface="Arial" panose="020B0604020202020204" pitchFamily="34" charset="0"/>
              <a:buChar char="•"/>
            </a:pPr>
            <a:r>
              <a:rPr lang="en-US" sz="2000" b="1" dirty="0">
                <a:solidFill>
                  <a:srgbClr val="FEDFC1"/>
                </a:solidFill>
                <a:latin typeface="+mn-lt"/>
                <a:sym typeface="Wingdings" pitchFamily="2" charset="2"/>
              </a:rPr>
              <a:t>Increased Stress</a:t>
            </a:r>
          </a:p>
          <a:p>
            <a:pPr marL="342900" indent="-342900" defTabSz="914400">
              <a:buFont typeface="Arial" panose="020B0604020202020204" pitchFamily="34" charset="0"/>
              <a:buChar char="•"/>
            </a:pPr>
            <a:r>
              <a:rPr lang="en-US" sz="2000" b="1" dirty="0">
                <a:solidFill>
                  <a:srgbClr val="FEDFC1"/>
                </a:solidFill>
                <a:latin typeface="+mn-lt"/>
                <a:sym typeface="Wingdings" pitchFamily="2" charset="2"/>
              </a:rPr>
              <a:t>Avoidance of Noisy Situations</a:t>
            </a:r>
          </a:p>
          <a:p>
            <a:pPr marL="342900" indent="-342900" defTabSz="914400">
              <a:buFont typeface="Arial" panose="020B0604020202020204" pitchFamily="34" charset="0"/>
              <a:buChar char="•"/>
            </a:pPr>
            <a:r>
              <a:rPr lang="en-US" sz="2000" b="1" dirty="0">
                <a:solidFill>
                  <a:srgbClr val="FEDFC1"/>
                </a:solidFill>
                <a:latin typeface="+mn-lt"/>
                <a:sym typeface="Wingdings" pitchFamily="2" charset="2"/>
              </a:rPr>
              <a:t>Social Withdrawal</a:t>
            </a:r>
          </a:p>
          <a:p>
            <a:pPr marL="342900" indent="-342900" defTabSz="914400">
              <a:buFont typeface="Arial" panose="020B0604020202020204" pitchFamily="34" charset="0"/>
              <a:buChar char="•"/>
            </a:pPr>
            <a:r>
              <a:rPr lang="en-US" sz="2000" b="1" dirty="0">
                <a:solidFill>
                  <a:srgbClr val="FEDFC1"/>
                </a:solidFill>
                <a:latin typeface="+mn-lt"/>
                <a:sym typeface="Wingdings" pitchFamily="2" charset="2"/>
              </a:rPr>
              <a:t>Poorer Quality of Life</a:t>
            </a:r>
          </a:p>
        </p:txBody>
      </p:sp>
      <p:pic>
        <p:nvPicPr>
          <p:cNvPr id="45" name="Picture 44" descr="A group of people sitting in a room&#10;&#10;Description automatically generated with medium confidence">
            <a:extLst>
              <a:ext uri="{FF2B5EF4-FFF2-40B4-BE49-F238E27FC236}">
                <a16:creationId xmlns:a16="http://schemas.microsoft.com/office/drawing/2014/main" id="{BB86E23E-C858-2CAB-3A32-E06DF83C3420}"/>
              </a:ext>
            </a:extLst>
          </p:cNvPr>
          <p:cNvPicPr>
            <a:picLocks noChangeAspect="1"/>
          </p:cNvPicPr>
          <p:nvPr/>
        </p:nvPicPr>
        <p:blipFill>
          <a:blip r:embed="rId8"/>
          <a:stretch>
            <a:fillRect/>
          </a:stretch>
        </p:blipFill>
        <p:spPr>
          <a:xfrm>
            <a:off x="77788" y="1794961"/>
            <a:ext cx="3715240" cy="2088304"/>
          </a:xfrm>
          <a:prstGeom prst="rect">
            <a:avLst/>
          </a:prstGeom>
        </p:spPr>
      </p:pic>
      <p:pic>
        <p:nvPicPr>
          <p:cNvPr id="46" name="Picture 45" descr="A group of people sitting in a room with tables and chairs&#10;&#10;Description automatically generated with low confidence">
            <a:extLst>
              <a:ext uri="{FF2B5EF4-FFF2-40B4-BE49-F238E27FC236}">
                <a16:creationId xmlns:a16="http://schemas.microsoft.com/office/drawing/2014/main" id="{1BA3734D-F225-52F3-DAA9-84E96FD5B157}"/>
              </a:ext>
            </a:extLst>
          </p:cNvPr>
          <p:cNvPicPr>
            <a:picLocks noChangeAspect="1"/>
          </p:cNvPicPr>
          <p:nvPr/>
        </p:nvPicPr>
        <p:blipFill rotWithShape="1">
          <a:blip r:embed="rId9"/>
          <a:srcRect r="7295" b="1"/>
          <a:stretch/>
        </p:blipFill>
        <p:spPr>
          <a:xfrm>
            <a:off x="93934" y="1767350"/>
            <a:ext cx="3494714" cy="2111017"/>
          </a:xfrm>
          <a:prstGeom prst="rect">
            <a:avLst/>
          </a:prstGeom>
        </p:spPr>
      </p:pic>
      <p:pic>
        <p:nvPicPr>
          <p:cNvPr id="48" name="Picture 47" descr="A group of people sitting at a table&#10;&#10;Description automatically generated">
            <a:extLst>
              <a:ext uri="{FF2B5EF4-FFF2-40B4-BE49-F238E27FC236}">
                <a16:creationId xmlns:a16="http://schemas.microsoft.com/office/drawing/2014/main" id="{9973ADDA-9F3A-2834-DF2F-40E0B451800C}"/>
              </a:ext>
            </a:extLst>
          </p:cNvPr>
          <p:cNvPicPr>
            <a:picLocks noChangeAspect="1"/>
          </p:cNvPicPr>
          <p:nvPr/>
        </p:nvPicPr>
        <p:blipFill>
          <a:blip r:embed="rId10">
            <a:extLst>
              <a:ext uri="{28A0092B-C50C-407E-A947-70E740481C1C}">
                <a14:useLocalDpi xmlns:a14="http://schemas.microsoft.com/office/drawing/2010/main" val="0"/>
              </a:ext>
            </a:extLst>
          </a:blip>
          <a:srcRect l="4529" t="20376"/>
          <a:stretch/>
        </p:blipFill>
        <p:spPr>
          <a:xfrm>
            <a:off x="77473" y="1767938"/>
            <a:ext cx="3755873" cy="2088304"/>
          </a:xfrm>
          <a:prstGeom prst="rect">
            <a:avLst/>
          </a:prstGeom>
        </p:spPr>
      </p:pic>
    </p:spTree>
    <p:extLst>
      <p:ext uri="{BB962C8B-B14F-4D97-AF65-F5344CB8AC3E}">
        <p14:creationId xmlns:p14="http://schemas.microsoft.com/office/powerpoint/2010/main" val="14954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4" grpId="0" animBg="1"/>
      <p:bldP spid="33" grpId="0" animBg="1"/>
      <p:bldP spid="34" grpId="0" animBg="1"/>
      <p:bldP spid="35" grpId="0" animBg="1"/>
      <p:bldP spid="40" grpId="0" animBg="1"/>
      <p:bldP spid="41"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EA235-B4F2-EB76-8590-882DC236D905}"/>
            </a:ext>
          </a:extLst>
        </p:cNvPr>
        <p:cNvGrpSpPr/>
        <p:nvPr/>
      </p:nvGrpSpPr>
      <p:grpSpPr>
        <a:xfrm>
          <a:off x="0" y="0"/>
          <a:ext cx="0" cy="0"/>
          <a:chOff x="0" y="0"/>
          <a:chExt cx="0" cy="0"/>
        </a:xfrm>
      </p:grpSpPr>
      <p:pic>
        <p:nvPicPr>
          <p:cNvPr id="48" name="Picture 47" descr="A group of people sitting at a table&#10;&#10;Description automatically generated">
            <a:extLst>
              <a:ext uri="{FF2B5EF4-FFF2-40B4-BE49-F238E27FC236}">
                <a16:creationId xmlns:a16="http://schemas.microsoft.com/office/drawing/2014/main" id="{99E9DB9B-BB88-F044-5F0F-AB8115E27A4A}"/>
              </a:ext>
            </a:extLst>
          </p:cNvPr>
          <p:cNvPicPr>
            <a:picLocks noChangeAspect="1"/>
          </p:cNvPicPr>
          <p:nvPr/>
        </p:nvPicPr>
        <p:blipFill>
          <a:blip r:embed="rId3">
            <a:extLst>
              <a:ext uri="{28A0092B-C50C-407E-A947-70E740481C1C}">
                <a14:useLocalDpi xmlns:a14="http://schemas.microsoft.com/office/drawing/2010/main" val="0"/>
              </a:ext>
            </a:extLst>
          </a:blip>
          <a:srcRect l="4529" t="20376"/>
          <a:stretch/>
        </p:blipFill>
        <p:spPr>
          <a:xfrm>
            <a:off x="49828" y="3717309"/>
            <a:ext cx="3755873" cy="2088304"/>
          </a:xfrm>
          <a:prstGeom prst="rect">
            <a:avLst/>
          </a:prstGeom>
        </p:spPr>
      </p:pic>
      <p:sp>
        <p:nvSpPr>
          <p:cNvPr id="5" name="TextBox 4">
            <a:extLst>
              <a:ext uri="{FF2B5EF4-FFF2-40B4-BE49-F238E27FC236}">
                <a16:creationId xmlns:a16="http://schemas.microsoft.com/office/drawing/2014/main" id="{410C8EB8-3C14-1B75-7899-B1466D514BBD}"/>
              </a:ext>
            </a:extLst>
          </p:cNvPr>
          <p:cNvSpPr txBox="1"/>
          <p:nvPr/>
        </p:nvSpPr>
        <p:spPr>
          <a:xfrm>
            <a:off x="0" y="6027996"/>
            <a:ext cx="12204629" cy="832104"/>
          </a:xfrm>
          <a:prstGeom prst="rect">
            <a:avLst/>
          </a:prstGeom>
          <a:solidFill>
            <a:srgbClr val="0033AD"/>
          </a:solidFill>
        </p:spPr>
        <p:txBody>
          <a:bodyPr wrap="square" rtlCol="0" anchor="ctr">
            <a:spAutoFit/>
          </a:bodyPr>
          <a:lstStyle/>
          <a:p>
            <a:pPr algn="ctr"/>
            <a:endParaRPr lang="en-US" sz="4200" dirty="0">
              <a:solidFill>
                <a:schemeClr val="bg1"/>
              </a:solidFill>
            </a:endParaRPr>
          </a:p>
        </p:txBody>
      </p:sp>
      <p:pic>
        <p:nvPicPr>
          <p:cNvPr id="6" name="Picture 5" descr="Text&#10;&#10;Description automatically generated with medium confidence">
            <a:extLst>
              <a:ext uri="{FF2B5EF4-FFF2-40B4-BE49-F238E27FC236}">
                <a16:creationId xmlns:a16="http://schemas.microsoft.com/office/drawing/2014/main" id="{7FA6F6BF-6E26-CF19-9444-CE4815DF7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8" y="6021462"/>
            <a:ext cx="2130805" cy="856390"/>
          </a:xfrm>
          <a:prstGeom prst="rect">
            <a:avLst/>
          </a:prstGeom>
        </p:spPr>
      </p:pic>
      <p:pic>
        <p:nvPicPr>
          <p:cNvPr id="9" name="Picture 8" descr="Logo, company name&#10;&#10;Description automatically generated">
            <a:extLst>
              <a:ext uri="{FF2B5EF4-FFF2-40B4-BE49-F238E27FC236}">
                <a16:creationId xmlns:a16="http://schemas.microsoft.com/office/drawing/2014/main" id="{FF257E7A-F05B-A4EE-9A03-A87A792D1FED}"/>
              </a:ext>
            </a:extLst>
          </p:cNvPr>
          <p:cNvPicPr>
            <a:picLocks noChangeAspect="1"/>
          </p:cNvPicPr>
          <p:nvPr/>
        </p:nvPicPr>
        <p:blipFill rotWithShape="1">
          <a:blip r:embed="rId5"/>
          <a:srcRect l="6643" t="8960" r="6596" b="11139"/>
          <a:stretch/>
        </p:blipFill>
        <p:spPr>
          <a:xfrm>
            <a:off x="10532962" y="6027443"/>
            <a:ext cx="1671667" cy="846723"/>
          </a:xfrm>
          <a:prstGeom prst="rect">
            <a:avLst/>
          </a:prstGeom>
        </p:spPr>
      </p:pic>
      <p:sp>
        <p:nvSpPr>
          <p:cNvPr id="2" name="Title 1">
            <a:extLst>
              <a:ext uri="{FF2B5EF4-FFF2-40B4-BE49-F238E27FC236}">
                <a16:creationId xmlns:a16="http://schemas.microsoft.com/office/drawing/2014/main" id="{BF23C3D3-9516-94E7-E9AF-9D6819CEACA0}"/>
              </a:ext>
            </a:extLst>
          </p:cNvPr>
          <p:cNvSpPr txBox="1">
            <a:spLocks/>
          </p:cNvSpPr>
          <p:nvPr/>
        </p:nvSpPr>
        <p:spPr>
          <a:xfrm>
            <a:off x="1671810" y="131466"/>
            <a:ext cx="8848377" cy="1353505"/>
          </a:xfrm>
          <a:prstGeom prst="rect">
            <a:avLst/>
          </a:prstGeom>
          <a:solidFill>
            <a:schemeClr val="bg1">
              <a:lumMod val="75000"/>
            </a:schemeClr>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sz="2800" b="1" dirty="0">
                <a:latin typeface="Calibri" panose="020F0502020204030204" pitchFamily="34" charset="0"/>
                <a:cs typeface="Calibri" panose="020F0502020204030204" pitchFamily="34" charset="0"/>
              </a:rPr>
              <a:t>Listening Difficulties </a:t>
            </a:r>
            <a:r>
              <a:rPr lang="en-US" sz="2800" dirty="0">
                <a:latin typeface="Calibri" panose="020F0502020204030204" pitchFamily="34" charset="0"/>
                <a:cs typeface="Calibri" panose="020F0502020204030204" pitchFamily="34" charset="0"/>
              </a:rPr>
              <a:t>in </a:t>
            </a:r>
            <a:r>
              <a:rPr lang="en-US" sz="2800" b="1" dirty="0">
                <a:latin typeface="Calibri" panose="020F0502020204030204" pitchFamily="34" charset="0"/>
                <a:cs typeface="Calibri" panose="020F0502020204030204" pitchFamily="34" charset="0"/>
              </a:rPr>
              <a:t>Adverse Acoustic Environments </a:t>
            </a:r>
            <a:r>
              <a:rPr lang="en-US" sz="2800" dirty="0">
                <a:latin typeface="Calibri" panose="020F0502020204030204" pitchFamily="34" charset="0"/>
                <a:cs typeface="Calibri" panose="020F0502020204030204" pitchFamily="34" charset="0"/>
              </a:rPr>
              <a:t>represent the </a:t>
            </a:r>
            <a:r>
              <a:rPr lang="en-US" sz="2800" b="1" dirty="0">
                <a:latin typeface="Calibri" panose="020F0502020204030204" pitchFamily="34" charset="0"/>
                <a:cs typeface="Calibri" panose="020F0502020204030204" pitchFamily="34" charset="0"/>
              </a:rPr>
              <a:t>most common complaint </a:t>
            </a:r>
            <a:r>
              <a:rPr lang="en-US" sz="2800" dirty="0">
                <a:latin typeface="Calibri" panose="020F0502020204030204" pitchFamily="34" charset="0"/>
                <a:cs typeface="Calibri" panose="020F0502020204030204" pitchFamily="34" charset="0"/>
              </a:rPr>
              <a:t>of individuals seeking care in audiology clinics…</a:t>
            </a:r>
          </a:p>
        </p:txBody>
      </p:sp>
      <p:pic>
        <p:nvPicPr>
          <p:cNvPr id="45" name="Picture 44" descr="A group of people sitting in a room&#10;&#10;Description automatically generated with medium confidence">
            <a:extLst>
              <a:ext uri="{FF2B5EF4-FFF2-40B4-BE49-F238E27FC236}">
                <a16:creationId xmlns:a16="http://schemas.microsoft.com/office/drawing/2014/main" id="{0D53A0D2-FAEC-EBE8-FA90-EB64ED824EAB}"/>
              </a:ext>
            </a:extLst>
          </p:cNvPr>
          <p:cNvPicPr>
            <a:picLocks noChangeAspect="1"/>
          </p:cNvPicPr>
          <p:nvPr/>
        </p:nvPicPr>
        <p:blipFill>
          <a:blip r:embed="rId6"/>
          <a:srcRect r="9517"/>
          <a:stretch/>
        </p:blipFill>
        <p:spPr>
          <a:xfrm>
            <a:off x="3923655" y="3880657"/>
            <a:ext cx="3428132" cy="2129587"/>
          </a:xfrm>
          <a:prstGeom prst="rect">
            <a:avLst/>
          </a:prstGeom>
        </p:spPr>
      </p:pic>
      <p:pic>
        <p:nvPicPr>
          <p:cNvPr id="46" name="Picture 45" descr="A group of people sitting in a room with tables and chairs&#10;&#10;Description automatically generated with low confidence">
            <a:extLst>
              <a:ext uri="{FF2B5EF4-FFF2-40B4-BE49-F238E27FC236}">
                <a16:creationId xmlns:a16="http://schemas.microsoft.com/office/drawing/2014/main" id="{0D802EDF-988E-BC7C-016D-CBD2AEE60087}"/>
              </a:ext>
            </a:extLst>
          </p:cNvPr>
          <p:cNvPicPr>
            <a:picLocks noChangeAspect="1"/>
          </p:cNvPicPr>
          <p:nvPr/>
        </p:nvPicPr>
        <p:blipFill rotWithShape="1">
          <a:blip r:embed="rId7"/>
          <a:srcRect r="7295" b="1"/>
          <a:stretch/>
        </p:blipFill>
        <p:spPr>
          <a:xfrm>
            <a:off x="0" y="1502723"/>
            <a:ext cx="3499619" cy="2113980"/>
          </a:xfrm>
          <a:prstGeom prst="rect">
            <a:avLst/>
          </a:prstGeom>
        </p:spPr>
      </p:pic>
      <p:pic>
        <p:nvPicPr>
          <p:cNvPr id="3" name="Picture 2" descr="Animated Cocktail Party, 1960s (GIF, click to activate) | Retro  illustration, Camping art, Mid century illustration">
            <a:extLst>
              <a:ext uri="{FF2B5EF4-FFF2-40B4-BE49-F238E27FC236}">
                <a16:creationId xmlns:a16="http://schemas.microsoft.com/office/drawing/2014/main" id="{B3E2F786-74BF-9D0E-E180-912E552F4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7573" y="1733277"/>
            <a:ext cx="3465366" cy="2488132"/>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F7309B00-12ED-29E0-8B77-BC41E43EFF5C}"/>
              </a:ext>
            </a:extLst>
          </p:cNvPr>
          <p:cNvCxnSpPr>
            <a:cxnSpLocks/>
          </p:cNvCxnSpPr>
          <p:nvPr/>
        </p:nvCxnSpPr>
        <p:spPr>
          <a:xfrm>
            <a:off x="7476056" y="1484971"/>
            <a:ext cx="0" cy="4543025"/>
          </a:xfrm>
          <a:prstGeom prst="line">
            <a:avLst/>
          </a:prstGeom>
          <a:ln w="38100">
            <a:solidFill>
              <a:srgbClr val="0033AD"/>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8A61A5B6-E3F2-FAD1-3E55-47490EA49DE5}"/>
              </a:ext>
            </a:extLst>
          </p:cNvPr>
          <p:cNvSpPr txBox="1">
            <a:spLocks/>
          </p:cNvSpPr>
          <p:nvPr/>
        </p:nvSpPr>
        <p:spPr>
          <a:xfrm>
            <a:off x="7672275" y="1751786"/>
            <a:ext cx="4336135" cy="4009393"/>
          </a:xfrm>
          <a:prstGeom prst="rect">
            <a:avLst/>
          </a:prstGeom>
          <a:solidFill>
            <a:srgbClr val="FEDFC1"/>
          </a:solidFill>
          <a:ln>
            <a:solidFill>
              <a:srgbClr val="0033AD"/>
            </a:solidFill>
          </a:ln>
        </p:spPr>
        <p:txBody>
          <a:bodyPr anchor="ct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defTabSz="914400"/>
            <a:r>
              <a:rPr lang="en-US" sz="2400" dirty="0">
                <a:solidFill>
                  <a:srgbClr val="0033AD"/>
                </a:solidFill>
                <a:latin typeface="+mn-lt"/>
                <a:sym typeface="Wingdings" pitchFamily="2" charset="2"/>
              </a:rPr>
              <a:t>For example, </a:t>
            </a:r>
            <a:r>
              <a:rPr lang="en-US" sz="2400" b="1" dirty="0">
                <a:solidFill>
                  <a:srgbClr val="0033AD"/>
                </a:solidFill>
                <a:latin typeface="+mn-lt"/>
                <a:sym typeface="Wingdings" pitchFamily="2" charset="2"/>
              </a:rPr>
              <a:t>speech recognition difficulties in competing speech &amp; noise are pervasive for </a:t>
            </a:r>
            <a:r>
              <a:rPr lang="en-US" sz="2400" dirty="0">
                <a:solidFill>
                  <a:srgbClr val="0033AD"/>
                </a:solidFill>
                <a:latin typeface="+mn-lt"/>
                <a:sym typeface="Wingdings" pitchFamily="2" charset="2"/>
              </a:rPr>
              <a:t></a:t>
            </a:r>
          </a:p>
          <a:p>
            <a:pPr defTabSz="914400"/>
            <a:endParaRPr lang="en-US" sz="1400" dirty="0">
              <a:solidFill>
                <a:srgbClr val="0033AD"/>
              </a:solidFill>
              <a:latin typeface="+mn-lt"/>
              <a:sym typeface="Wingdings" pitchFamily="2" charset="2"/>
            </a:endParaRPr>
          </a:p>
          <a:p>
            <a:pPr marL="457200" indent="-457200" defTabSz="914400">
              <a:buFont typeface="Arial" panose="020B0604020202020204" pitchFamily="34" charset="0"/>
              <a:buChar char="•"/>
            </a:pPr>
            <a:r>
              <a:rPr lang="en-US" sz="2400" dirty="0">
                <a:solidFill>
                  <a:srgbClr val="0033AD"/>
                </a:solidFill>
                <a:latin typeface="+mn-lt"/>
                <a:sym typeface="Wingdings" pitchFamily="2" charset="2"/>
              </a:rPr>
              <a:t>Children and adults with </a:t>
            </a:r>
            <a:r>
              <a:rPr lang="en-US" sz="2400" b="1" dirty="0">
                <a:solidFill>
                  <a:srgbClr val="0033AD"/>
                </a:solidFill>
                <a:latin typeface="+mn-lt"/>
                <a:sym typeface="Wingdings" pitchFamily="2" charset="2"/>
              </a:rPr>
              <a:t>sensorineural hearing loss </a:t>
            </a:r>
          </a:p>
          <a:p>
            <a:pPr marL="457200" indent="-457200" defTabSz="914400">
              <a:buFont typeface="Arial" panose="020B0604020202020204" pitchFamily="34" charset="0"/>
              <a:buChar char="•"/>
            </a:pPr>
            <a:r>
              <a:rPr lang="en-US" sz="2400" b="1" dirty="0">
                <a:solidFill>
                  <a:srgbClr val="0033AD"/>
                </a:solidFill>
                <a:latin typeface="+mn-lt"/>
                <a:sym typeface="Wingdings" pitchFamily="2" charset="2"/>
              </a:rPr>
              <a:t>Aging adults </a:t>
            </a:r>
            <a:r>
              <a:rPr lang="en-US" sz="2400" dirty="0">
                <a:solidFill>
                  <a:srgbClr val="0033AD"/>
                </a:solidFill>
                <a:latin typeface="+mn-lt"/>
                <a:sym typeface="Wingdings" pitchFamily="2" charset="2"/>
              </a:rPr>
              <a:t>with clinically “normal” hearing</a:t>
            </a:r>
            <a:r>
              <a:rPr lang="en-US" sz="2400" b="1" dirty="0">
                <a:solidFill>
                  <a:srgbClr val="0033AD"/>
                </a:solidFill>
                <a:latin typeface="+mn-lt"/>
                <a:sym typeface="Wingdings" pitchFamily="2" charset="2"/>
              </a:rPr>
              <a:t> </a:t>
            </a:r>
          </a:p>
          <a:p>
            <a:pPr marL="457200" indent="-457200" defTabSz="914400">
              <a:buFont typeface="Arial" panose="020B0604020202020204" pitchFamily="34" charset="0"/>
              <a:buChar char="•"/>
            </a:pPr>
            <a:r>
              <a:rPr lang="en-US" sz="2400" b="1" dirty="0">
                <a:solidFill>
                  <a:srgbClr val="0033AD"/>
                </a:solidFill>
                <a:latin typeface="+mn-lt"/>
                <a:sym typeface="Wingdings" pitchFamily="2" charset="2"/>
              </a:rPr>
              <a:t>Young children </a:t>
            </a:r>
          </a:p>
          <a:p>
            <a:pPr marL="457200" indent="-457200" defTabSz="914400">
              <a:buFont typeface="Arial" panose="020B0604020202020204" pitchFamily="34" charset="0"/>
              <a:buChar char="•"/>
            </a:pPr>
            <a:r>
              <a:rPr lang="en-US" sz="2400" b="1" dirty="0">
                <a:solidFill>
                  <a:srgbClr val="0033AD"/>
                </a:solidFill>
                <a:latin typeface="+mn-lt"/>
                <a:sym typeface="Wingdings" pitchFamily="2" charset="2"/>
              </a:rPr>
              <a:t>Bilingual individuals </a:t>
            </a:r>
            <a:r>
              <a:rPr lang="en-US" sz="2400" dirty="0">
                <a:solidFill>
                  <a:srgbClr val="0033AD"/>
                </a:solidFill>
                <a:latin typeface="+mn-lt"/>
                <a:sym typeface="Wingdings" pitchFamily="2" charset="2"/>
              </a:rPr>
              <a:t>(particularly when listening in non-dominant language) </a:t>
            </a:r>
            <a:endParaRPr lang="en-US" sz="2400" dirty="0">
              <a:solidFill>
                <a:srgbClr val="0033AD"/>
              </a:solidFill>
              <a:latin typeface="+mn-lt"/>
            </a:endParaRPr>
          </a:p>
        </p:txBody>
      </p:sp>
    </p:spTree>
    <p:extLst>
      <p:ext uri="{BB962C8B-B14F-4D97-AF65-F5344CB8AC3E}">
        <p14:creationId xmlns:p14="http://schemas.microsoft.com/office/powerpoint/2010/main" val="26924732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ue" id="{B17F88B6-BC58-458D-8490-F9AE6F2E80D0}" vid="{FF2F1AA3-1760-4C00-8312-FF91414702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Blue</Template>
  <TotalTime>63065</TotalTime>
  <Words>3320</Words>
  <Application>Microsoft Macintosh PowerPoint</Application>
  <PresentationFormat>Widescreen</PresentationFormat>
  <Paragraphs>331</Paragraphs>
  <Slides>39</Slides>
  <Notes>39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Arial</vt:lpstr>
      <vt:lpstr>Calibri</vt:lpstr>
      <vt:lpstr>Calibri Light</vt:lpstr>
      <vt:lpstr>PT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Peter Wasiuk</dc:creator>
  <cp:keywords/>
  <dc:description/>
  <cp:lastModifiedBy>Wasiuk, Peter A.</cp:lastModifiedBy>
  <cp:revision>1984</cp:revision>
  <cp:lastPrinted>2022-01-26T18:19:45Z</cp:lastPrinted>
  <dcterms:created xsi:type="dcterms:W3CDTF">2016-11-05T06:16:34Z</dcterms:created>
  <dcterms:modified xsi:type="dcterms:W3CDTF">2024-12-13T15:55:36Z</dcterms:modified>
  <cp:category/>
</cp:coreProperties>
</file>